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grandir" panose="020B0604020202020204" charset="0"/>
      <p:regular r:id="rId17"/>
    </p:embeddedFont>
    <p:embeddedFont>
      <p:font typeface="Agrandir Bold" panose="020B0604020202020204" charset="0"/>
      <p:regular r:id="rId18"/>
    </p:embeddedFont>
    <p:embeddedFont>
      <p:font typeface="Anton" pitchFamily="2" charset="0"/>
      <p:regular r:id="rId19"/>
    </p:embeddedFont>
    <p:embeddedFont>
      <p:font typeface="Fredoka" panose="020B0604020202020204" charset="0"/>
      <p:regular r:id="rId20"/>
    </p:embeddedFont>
    <p:embeddedFont>
      <p:font typeface="Poppins" panose="00000500000000000000" pitchFamily="2" charset="0"/>
      <p:regular r:id="rId21"/>
    </p:embeddedFont>
    <p:embeddedFont>
      <p:font typeface="Poppins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2756">
                <a:alpha val="100000"/>
              </a:srgbClr>
            </a:gs>
            <a:gs pos="100000">
              <a:srgbClr val="1E527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698670" y="2828936"/>
            <a:ext cx="3590163" cy="8229600"/>
          </a:xfrm>
          <a:custGeom>
            <a:avLst/>
            <a:gdLst/>
            <a:ahLst/>
            <a:cxnLst/>
            <a:rect l="l" t="t" r="r" b="b"/>
            <a:pathLst>
              <a:path w="3590163" h="8229600">
                <a:moveTo>
                  <a:pt x="0" y="0"/>
                </a:moveTo>
                <a:lnTo>
                  <a:pt x="3590163" y="0"/>
                </a:lnTo>
                <a:lnTo>
                  <a:pt x="3590163" y="8229600"/>
                </a:lnTo>
                <a:lnTo>
                  <a:pt x="0" y="8229600"/>
                </a:lnTo>
                <a:lnTo>
                  <a:pt x="0" y="0"/>
                </a:lnTo>
                <a:close/>
              </a:path>
            </a:pathLst>
          </a:custGeom>
          <a:blipFill>
            <a:blip r:embed="rId2">
              <a:alphaModFix amt="63000"/>
            </a:blip>
            <a:stretch>
              <a:fillRect/>
            </a:stretch>
          </a:blipFill>
        </p:spPr>
      </p:sp>
      <p:sp>
        <p:nvSpPr>
          <p:cNvPr id="3" name="Freeform 3"/>
          <p:cNvSpPr/>
          <p:nvPr/>
        </p:nvSpPr>
        <p:spPr>
          <a:xfrm flipH="1">
            <a:off x="0" y="2828936"/>
            <a:ext cx="3590163" cy="8229600"/>
          </a:xfrm>
          <a:custGeom>
            <a:avLst/>
            <a:gdLst/>
            <a:ahLst/>
            <a:cxnLst/>
            <a:rect l="l" t="t" r="r" b="b"/>
            <a:pathLst>
              <a:path w="3590163" h="8229600">
                <a:moveTo>
                  <a:pt x="3590163" y="0"/>
                </a:moveTo>
                <a:lnTo>
                  <a:pt x="0" y="0"/>
                </a:lnTo>
                <a:lnTo>
                  <a:pt x="0" y="8229600"/>
                </a:lnTo>
                <a:lnTo>
                  <a:pt x="3590163" y="8229600"/>
                </a:lnTo>
                <a:lnTo>
                  <a:pt x="3590163" y="0"/>
                </a:lnTo>
                <a:close/>
              </a:path>
            </a:pathLst>
          </a:custGeom>
          <a:blipFill>
            <a:blip r:embed="rId2">
              <a:alphaModFix amt="63000"/>
            </a:blip>
            <a:stretch>
              <a:fillRect/>
            </a:stretch>
          </a:blipFill>
        </p:spPr>
      </p:sp>
      <p:sp>
        <p:nvSpPr>
          <p:cNvPr id="4" name="TextBox 4"/>
          <p:cNvSpPr txBox="1"/>
          <p:nvPr/>
        </p:nvSpPr>
        <p:spPr>
          <a:xfrm>
            <a:off x="4130343" y="3476792"/>
            <a:ext cx="9598686" cy="2901472"/>
          </a:xfrm>
          <a:prstGeom prst="rect">
            <a:avLst/>
          </a:prstGeom>
        </p:spPr>
        <p:txBody>
          <a:bodyPr lIns="0" tIns="0" rIns="0" bIns="0" rtlCol="0" anchor="t">
            <a:spAutoFit/>
          </a:bodyPr>
          <a:lstStyle/>
          <a:p>
            <a:pPr algn="ctr">
              <a:lnSpc>
                <a:spcPts val="11203"/>
              </a:lnSpc>
            </a:pPr>
            <a:r>
              <a:rPr lang="en-US" sz="10772">
                <a:solidFill>
                  <a:srgbClr val="FFFFFF"/>
                </a:solidFill>
                <a:latin typeface="Anton"/>
                <a:ea typeface="Anton"/>
                <a:cs typeface="Anton"/>
                <a:sym typeface="Anton"/>
              </a:rPr>
              <a:t>HEART DISEASE </a:t>
            </a:r>
          </a:p>
          <a:p>
            <a:pPr algn="ctr">
              <a:lnSpc>
                <a:spcPts val="11203"/>
              </a:lnSpc>
            </a:pPr>
            <a:r>
              <a:rPr lang="en-US" sz="10772">
                <a:solidFill>
                  <a:srgbClr val="FFFFFF"/>
                </a:solidFill>
                <a:latin typeface="Anton"/>
                <a:ea typeface="Anton"/>
                <a:cs typeface="Anton"/>
                <a:sym typeface="Anton"/>
              </a:rPr>
              <a:t>PREDICTION</a:t>
            </a:r>
          </a:p>
        </p:txBody>
      </p:sp>
      <p:sp>
        <p:nvSpPr>
          <p:cNvPr id="5" name="TextBox 5"/>
          <p:cNvSpPr txBox="1"/>
          <p:nvPr/>
        </p:nvSpPr>
        <p:spPr>
          <a:xfrm>
            <a:off x="6215821" y="9220200"/>
            <a:ext cx="5856357" cy="434746"/>
          </a:xfrm>
          <a:prstGeom prst="rect">
            <a:avLst/>
          </a:prstGeom>
        </p:spPr>
        <p:txBody>
          <a:bodyPr lIns="0" tIns="0" rIns="0" bIns="0" rtlCol="0" anchor="t">
            <a:spAutoFit/>
          </a:bodyPr>
          <a:lstStyle/>
          <a:p>
            <a:pPr algn="ctr">
              <a:lnSpc>
                <a:spcPts val="2750"/>
              </a:lnSpc>
              <a:spcBef>
                <a:spcPct val="0"/>
              </a:spcBef>
            </a:pPr>
            <a:r>
              <a:rPr lang="en-US" sz="2644" b="1">
                <a:solidFill>
                  <a:srgbClr val="FFFFFF"/>
                </a:solidFill>
                <a:latin typeface="Agrandir Bold"/>
                <a:ea typeface="Agrandir Bold"/>
                <a:cs typeface="Agrandir Bold"/>
                <a:sym typeface="Agrandir Bold"/>
              </a:rPr>
              <a:t>PRESENTED BY :- SUBHAM ROY</a:t>
            </a:r>
          </a:p>
        </p:txBody>
      </p:sp>
      <p:sp>
        <p:nvSpPr>
          <p:cNvPr id="6" name="TextBox 6"/>
          <p:cNvSpPr txBox="1"/>
          <p:nvPr/>
        </p:nvSpPr>
        <p:spPr>
          <a:xfrm>
            <a:off x="5075661" y="6470967"/>
            <a:ext cx="7708051" cy="630580"/>
          </a:xfrm>
          <a:prstGeom prst="rect">
            <a:avLst/>
          </a:prstGeom>
        </p:spPr>
        <p:txBody>
          <a:bodyPr lIns="0" tIns="0" rIns="0" bIns="0" rtlCol="0" anchor="t">
            <a:spAutoFit/>
          </a:bodyPr>
          <a:lstStyle/>
          <a:p>
            <a:pPr algn="ctr">
              <a:lnSpc>
                <a:spcPts val="3998"/>
              </a:lnSpc>
              <a:spcBef>
                <a:spcPct val="0"/>
              </a:spcBef>
            </a:pPr>
            <a:r>
              <a:rPr lang="en-US" sz="3844" b="1">
                <a:solidFill>
                  <a:srgbClr val="FFFFFF"/>
                </a:solidFill>
                <a:latin typeface="Agrandir Bold"/>
                <a:ea typeface="Agrandir Bold"/>
                <a:cs typeface="Agrandir Bold"/>
                <a:sym typeface="Agrandir Bold"/>
              </a:rPr>
              <a:t>USING LOGISTIC REGRESSION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514350" y="-1221579"/>
            <a:ext cx="20831283" cy="3086100"/>
            <a:chOff x="0" y="0"/>
            <a:chExt cx="5486429" cy="812800"/>
          </a:xfrm>
        </p:grpSpPr>
        <p:sp>
          <p:nvSpPr>
            <p:cNvPr id="4" name="Freeform 4"/>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5" name="TextBox 5"/>
            <p:cNvSpPr txBox="1"/>
            <p:nvPr/>
          </p:nvSpPr>
          <p:spPr>
            <a:xfrm>
              <a:off x="0" y="-28575"/>
              <a:ext cx="5486429" cy="841375"/>
            </a:xfrm>
            <a:prstGeom prst="rect">
              <a:avLst/>
            </a:prstGeom>
          </p:spPr>
          <p:txBody>
            <a:bodyPr lIns="50800" tIns="50800" rIns="50800" bIns="50800" rtlCol="0" anchor="ctr"/>
            <a:lstStyle/>
            <a:p>
              <a:pPr algn="ctr">
                <a:lnSpc>
                  <a:spcPts val="2126"/>
                </a:lnSpc>
              </a:pPr>
              <a:endParaRPr/>
            </a:p>
          </p:txBody>
        </p:sp>
      </p:grpSp>
      <p:sp>
        <p:nvSpPr>
          <p:cNvPr id="6" name="Freeform 6"/>
          <p:cNvSpPr/>
          <p:nvPr/>
        </p:nvSpPr>
        <p:spPr>
          <a:xfrm>
            <a:off x="168686" y="7091496"/>
            <a:ext cx="8975314" cy="2816005"/>
          </a:xfrm>
          <a:custGeom>
            <a:avLst/>
            <a:gdLst/>
            <a:ahLst/>
            <a:cxnLst/>
            <a:rect l="l" t="t" r="r" b="b"/>
            <a:pathLst>
              <a:path w="8975314" h="2816005">
                <a:moveTo>
                  <a:pt x="0" y="0"/>
                </a:moveTo>
                <a:lnTo>
                  <a:pt x="8975314" y="0"/>
                </a:lnTo>
                <a:lnTo>
                  <a:pt x="8975314" y="2816005"/>
                </a:lnTo>
                <a:lnTo>
                  <a:pt x="0" y="2816005"/>
                </a:lnTo>
                <a:lnTo>
                  <a:pt x="0" y="0"/>
                </a:lnTo>
                <a:close/>
              </a:path>
            </a:pathLst>
          </a:custGeom>
          <a:blipFill>
            <a:blip r:embed="rId3"/>
            <a:stretch>
              <a:fillRect/>
            </a:stretch>
          </a:blipFill>
        </p:spPr>
      </p:sp>
      <p:sp>
        <p:nvSpPr>
          <p:cNvPr id="7" name="Freeform 7"/>
          <p:cNvSpPr/>
          <p:nvPr/>
        </p:nvSpPr>
        <p:spPr>
          <a:xfrm>
            <a:off x="9778957" y="7173468"/>
            <a:ext cx="8181702" cy="2975164"/>
          </a:xfrm>
          <a:custGeom>
            <a:avLst/>
            <a:gdLst/>
            <a:ahLst/>
            <a:cxnLst/>
            <a:rect l="l" t="t" r="r" b="b"/>
            <a:pathLst>
              <a:path w="8181702" h="2975164">
                <a:moveTo>
                  <a:pt x="0" y="0"/>
                </a:moveTo>
                <a:lnTo>
                  <a:pt x="8181701" y="0"/>
                </a:lnTo>
                <a:lnTo>
                  <a:pt x="8181701" y="2975164"/>
                </a:lnTo>
                <a:lnTo>
                  <a:pt x="0" y="2975164"/>
                </a:lnTo>
                <a:lnTo>
                  <a:pt x="0" y="0"/>
                </a:lnTo>
                <a:close/>
              </a:path>
            </a:pathLst>
          </a:custGeom>
          <a:blipFill>
            <a:blip r:embed="rId4"/>
            <a:stretch>
              <a:fillRect/>
            </a:stretch>
          </a:blipFill>
        </p:spPr>
      </p:sp>
      <p:sp>
        <p:nvSpPr>
          <p:cNvPr id="8" name="TextBox 8"/>
          <p:cNvSpPr txBox="1"/>
          <p:nvPr/>
        </p:nvSpPr>
        <p:spPr>
          <a:xfrm>
            <a:off x="297843" y="2070810"/>
            <a:ext cx="8975314" cy="1645222"/>
          </a:xfrm>
          <a:prstGeom prst="rect">
            <a:avLst/>
          </a:prstGeom>
        </p:spPr>
        <p:txBody>
          <a:bodyPr lIns="0" tIns="0" rIns="0" bIns="0" rtlCol="0" anchor="t">
            <a:spAutoFit/>
          </a:bodyPr>
          <a:lstStyle/>
          <a:p>
            <a:pPr algn="l">
              <a:lnSpc>
                <a:spcPts val="6059"/>
              </a:lnSpc>
            </a:pPr>
            <a:r>
              <a:rPr lang="en-US" sz="5826">
                <a:solidFill>
                  <a:srgbClr val="050056"/>
                </a:solidFill>
                <a:latin typeface="Anton"/>
                <a:ea typeface="Anton"/>
                <a:cs typeface="Anton"/>
                <a:sym typeface="Anton"/>
              </a:rPr>
              <a:t>3.DECISION TREE CLASSIFIER</a:t>
            </a:r>
          </a:p>
          <a:p>
            <a:pPr algn="l">
              <a:lnSpc>
                <a:spcPts val="6777"/>
              </a:lnSpc>
            </a:pPr>
            <a:endParaRPr lang="en-US" sz="5826">
              <a:solidFill>
                <a:srgbClr val="050056"/>
              </a:solidFill>
              <a:latin typeface="Anton"/>
              <a:ea typeface="Anton"/>
              <a:cs typeface="Anton"/>
              <a:sym typeface="Anton"/>
            </a:endParaRPr>
          </a:p>
        </p:txBody>
      </p:sp>
      <p:sp>
        <p:nvSpPr>
          <p:cNvPr id="9" name="TextBox 9"/>
          <p:cNvSpPr txBox="1"/>
          <p:nvPr/>
        </p:nvSpPr>
        <p:spPr>
          <a:xfrm>
            <a:off x="5318628" y="426246"/>
            <a:ext cx="7909059" cy="1075842"/>
          </a:xfrm>
          <a:prstGeom prst="rect">
            <a:avLst/>
          </a:prstGeom>
        </p:spPr>
        <p:txBody>
          <a:bodyPr lIns="0" tIns="0" rIns="0" bIns="0" rtlCol="0" anchor="t">
            <a:spAutoFit/>
          </a:bodyPr>
          <a:lstStyle/>
          <a:p>
            <a:pPr algn="ctr">
              <a:lnSpc>
                <a:spcPts val="6598"/>
              </a:lnSpc>
            </a:pPr>
            <a:r>
              <a:rPr lang="en-US" sz="6344">
                <a:solidFill>
                  <a:srgbClr val="FFFFFF"/>
                </a:solidFill>
                <a:latin typeface="Anton"/>
                <a:ea typeface="Anton"/>
                <a:cs typeface="Anton"/>
                <a:sym typeface="Anton"/>
              </a:rPr>
              <a:t>CLASSIFICATION MODELS</a:t>
            </a:r>
          </a:p>
          <a:p>
            <a:pPr algn="ctr">
              <a:lnSpc>
                <a:spcPts val="2126"/>
              </a:lnSpc>
              <a:spcBef>
                <a:spcPct val="0"/>
              </a:spcBef>
            </a:pPr>
            <a:endParaRPr lang="en-US" sz="6344">
              <a:solidFill>
                <a:srgbClr val="FFFFFF"/>
              </a:solidFill>
              <a:latin typeface="Anton"/>
              <a:ea typeface="Anton"/>
              <a:cs typeface="Anton"/>
              <a:sym typeface="Anton"/>
            </a:endParaRPr>
          </a:p>
        </p:txBody>
      </p:sp>
      <p:sp>
        <p:nvSpPr>
          <p:cNvPr id="10" name="TextBox 10"/>
          <p:cNvSpPr txBox="1"/>
          <p:nvPr/>
        </p:nvSpPr>
        <p:spPr>
          <a:xfrm>
            <a:off x="168686" y="3022315"/>
            <a:ext cx="8509043" cy="3741197"/>
          </a:xfrm>
          <a:prstGeom prst="rect">
            <a:avLst/>
          </a:prstGeom>
        </p:spPr>
        <p:txBody>
          <a:bodyPr lIns="0" tIns="0" rIns="0" bIns="0" rtlCol="0" anchor="t">
            <a:spAutoFit/>
          </a:bodyPr>
          <a:lstStyle/>
          <a:p>
            <a:pPr algn="l">
              <a:lnSpc>
                <a:spcPts val="3290"/>
              </a:lnSpc>
            </a:pPr>
            <a:r>
              <a:rPr lang="en-US" sz="2455">
                <a:solidFill>
                  <a:srgbClr val="050056"/>
                </a:solidFill>
                <a:latin typeface="Agrandir"/>
                <a:ea typeface="Agrandir"/>
                <a:cs typeface="Agrandir"/>
                <a:sym typeface="Agrandir"/>
              </a:rPr>
              <a:t>A Decision Tree Classifier is a machine learning algorithm that uses a tree-like structure of decisions to classify data into categories.</a:t>
            </a:r>
          </a:p>
          <a:p>
            <a:pPr algn="l">
              <a:lnSpc>
                <a:spcPts val="3290"/>
              </a:lnSpc>
            </a:pPr>
            <a:r>
              <a:rPr lang="en-US" sz="2455">
                <a:solidFill>
                  <a:srgbClr val="050056"/>
                </a:solidFill>
                <a:latin typeface="Agrandir"/>
                <a:ea typeface="Agrandir"/>
                <a:cs typeface="Agrandir"/>
                <a:sym typeface="Agrandir"/>
              </a:rPr>
              <a:t>                                   It splits the dataset based on conditions (like age, cholesterol, chest pain type, etc.) to form branches. Each split makes the data more pure, and the final leaf node gives the prediction: 1 = heart disease or 0 = no heart disease. It works like a simple flowchart that decides the outcome step-by-step.</a:t>
            </a:r>
          </a:p>
        </p:txBody>
      </p:sp>
      <p:sp>
        <p:nvSpPr>
          <p:cNvPr id="11" name="TextBox 11"/>
          <p:cNvSpPr txBox="1"/>
          <p:nvPr/>
        </p:nvSpPr>
        <p:spPr>
          <a:xfrm>
            <a:off x="9489747" y="2151395"/>
            <a:ext cx="8798253" cy="694401"/>
          </a:xfrm>
          <a:prstGeom prst="rect">
            <a:avLst/>
          </a:prstGeom>
        </p:spPr>
        <p:txBody>
          <a:bodyPr lIns="0" tIns="0" rIns="0" bIns="0" rtlCol="0" anchor="t">
            <a:spAutoFit/>
          </a:bodyPr>
          <a:lstStyle/>
          <a:p>
            <a:pPr algn="l">
              <a:lnSpc>
                <a:spcPts val="5315"/>
              </a:lnSpc>
            </a:pPr>
            <a:r>
              <a:rPr lang="en-US" sz="5110">
                <a:solidFill>
                  <a:srgbClr val="050056"/>
                </a:solidFill>
                <a:latin typeface="Anton"/>
                <a:ea typeface="Anton"/>
                <a:cs typeface="Anton"/>
                <a:sym typeface="Anton"/>
              </a:rPr>
              <a:t> 4.SUPPORT VECTOR MACHINE (SVM)</a:t>
            </a:r>
          </a:p>
        </p:txBody>
      </p:sp>
      <p:sp>
        <p:nvSpPr>
          <p:cNvPr id="12" name="TextBox 12"/>
          <p:cNvSpPr txBox="1"/>
          <p:nvPr/>
        </p:nvSpPr>
        <p:spPr>
          <a:xfrm>
            <a:off x="9778957" y="3022315"/>
            <a:ext cx="8509043" cy="4151153"/>
          </a:xfrm>
          <a:prstGeom prst="rect">
            <a:avLst/>
          </a:prstGeom>
        </p:spPr>
        <p:txBody>
          <a:bodyPr lIns="0" tIns="0" rIns="0" bIns="0" rtlCol="0" anchor="t">
            <a:spAutoFit/>
          </a:bodyPr>
          <a:lstStyle/>
          <a:p>
            <a:pPr algn="l">
              <a:lnSpc>
                <a:spcPts val="3290"/>
              </a:lnSpc>
            </a:pPr>
            <a:r>
              <a:rPr lang="en-US" sz="2455">
                <a:solidFill>
                  <a:srgbClr val="050056"/>
                </a:solidFill>
                <a:latin typeface="Agrandir"/>
                <a:ea typeface="Agrandir"/>
                <a:cs typeface="Agrandir"/>
                <a:sym typeface="Agrandir"/>
              </a:rPr>
              <a:t>Support Vector Machine (SVM) is a supervised machine-learning algorithm used for classification and regression that finds the best separating boundary (hyperplane) between different classes.</a:t>
            </a:r>
          </a:p>
          <a:p>
            <a:pPr algn="l">
              <a:lnSpc>
                <a:spcPts val="3290"/>
              </a:lnSpc>
            </a:pPr>
            <a:r>
              <a:rPr lang="en-US" sz="2455">
                <a:solidFill>
                  <a:srgbClr val="050056"/>
                </a:solidFill>
                <a:latin typeface="Agrandir"/>
                <a:ea typeface="Agrandir"/>
                <a:cs typeface="Agrandir"/>
                <a:sym typeface="Agrandir"/>
              </a:rPr>
              <a:t>                                   SVM works by choosing a line (in 2D) or a plane (in higher dimensions) that maximally separates the classes. It focuses only on the most important data points, called support vectors, which lie closest to the boundary. This makes SVM highly accurate and effective, especially for complex and high-dimensional data.</a:t>
            </a:r>
          </a:p>
        </p:txBody>
      </p:sp>
      <p:sp>
        <p:nvSpPr>
          <p:cNvPr id="13" name="Freeform 13"/>
          <p:cNvSpPr/>
          <p:nvPr/>
        </p:nvSpPr>
        <p:spPr>
          <a:xfrm>
            <a:off x="1602245" y="0"/>
            <a:ext cx="985865" cy="1864521"/>
          </a:xfrm>
          <a:custGeom>
            <a:avLst/>
            <a:gdLst/>
            <a:ahLst/>
            <a:cxnLst/>
            <a:rect l="l" t="t" r="r" b="b"/>
            <a:pathLst>
              <a:path w="985865" h="1864521">
                <a:moveTo>
                  <a:pt x="0" y="0"/>
                </a:moveTo>
                <a:lnTo>
                  <a:pt x="985865" y="0"/>
                </a:lnTo>
                <a:lnTo>
                  <a:pt x="985865" y="1864521"/>
                </a:lnTo>
                <a:lnTo>
                  <a:pt x="0" y="1864521"/>
                </a:lnTo>
                <a:lnTo>
                  <a:pt x="0" y="0"/>
                </a:lnTo>
                <a:close/>
              </a:path>
            </a:pathLst>
          </a:custGeom>
          <a:blipFill>
            <a:blip r:embed="rId5"/>
            <a:stretch>
              <a:fillRect/>
            </a:stretch>
          </a:blipFill>
        </p:spPr>
      </p:sp>
      <p:sp>
        <p:nvSpPr>
          <p:cNvPr id="14" name="Freeform 14"/>
          <p:cNvSpPr/>
          <p:nvPr/>
        </p:nvSpPr>
        <p:spPr>
          <a:xfrm>
            <a:off x="15961362" y="-20481"/>
            <a:ext cx="985865" cy="1864521"/>
          </a:xfrm>
          <a:custGeom>
            <a:avLst/>
            <a:gdLst/>
            <a:ahLst/>
            <a:cxnLst/>
            <a:rect l="l" t="t" r="r" b="b"/>
            <a:pathLst>
              <a:path w="985865" h="1864521">
                <a:moveTo>
                  <a:pt x="0" y="0"/>
                </a:moveTo>
                <a:lnTo>
                  <a:pt x="985865" y="0"/>
                </a:lnTo>
                <a:lnTo>
                  <a:pt x="985865" y="1864520"/>
                </a:lnTo>
                <a:lnTo>
                  <a:pt x="0" y="1864520"/>
                </a:lnTo>
                <a:lnTo>
                  <a:pt x="0" y="0"/>
                </a:lnTo>
                <a:close/>
              </a:path>
            </a:pathLst>
          </a:custGeom>
          <a:blipFill>
            <a:blip r:embed="rId5"/>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514350" y="-1221579"/>
            <a:ext cx="20831283" cy="3086100"/>
            <a:chOff x="0" y="0"/>
            <a:chExt cx="5486429" cy="812800"/>
          </a:xfrm>
        </p:grpSpPr>
        <p:sp>
          <p:nvSpPr>
            <p:cNvPr id="4" name="Freeform 4"/>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5" name="TextBox 5"/>
            <p:cNvSpPr txBox="1"/>
            <p:nvPr/>
          </p:nvSpPr>
          <p:spPr>
            <a:xfrm>
              <a:off x="0" y="-28575"/>
              <a:ext cx="5486429" cy="841375"/>
            </a:xfrm>
            <a:prstGeom prst="rect">
              <a:avLst/>
            </a:prstGeom>
          </p:spPr>
          <p:txBody>
            <a:bodyPr lIns="50800" tIns="50800" rIns="50800" bIns="50800" rtlCol="0" anchor="ctr"/>
            <a:lstStyle/>
            <a:p>
              <a:pPr algn="ctr">
                <a:lnSpc>
                  <a:spcPts val="2126"/>
                </a:lnSpc>
              </a:pPr>
              <a:endParaRPr/>
            </a:p>
          </p:txBody>
        </p:sp>
      </p:grpSp>
      <p:sp>
        <p:nvSpPr>
          <p:cNvPr id="6" name="Freeform 6"/>
          <p:cNvSpPr/>
          <p:nvPr/>
        </p:nvSpPr>
        <p:spPr>
          <a:xfrm>
            <a:off x="8881552" y="5459405"/>
            <a:ext cx="8840700" cy="3594570"/>
          </a:xfrm>
          <a:custGeom>
            <a:avLst/>
            <a:gdLst/>
            <a:ahLst/>
            <a:cxnLst/>
            <a:rect l="l" t="t" r="r" b="b"/>
            <a:pathLst>
              <a:path w="8840700" h="3594570">
                <a:moveTo>
                  <a:pt x="0" y="0"/>
                </a:moveTo>
                <a:lnTo>
                  <a:pt x="8840701" y="0"/>
                </a:lnTo>
                <a:lnTo>
                  <a:pt x="8840701" y="3594570"/>
                </a:lnTo>
                <a:lnTo>
                  <a:pt x="0" y="3594570"/>
                </a:lnTo>
                <a:lnTo>
                  <a:pt x="0" y="0"/>
                </a:lnTo>
                <a:close/>
              </a:path>
            </a:pathLst>
          </a:custGeom>
          <a:blipFill>
            <a:blip r:embed="rId3"/>
            <a:stretch>
              <a:fillRect/>
            </a:stretch>
          </a:blipFill>
        </p:spPr>
      </p:sp>
      <p:sp>
        <p:nvSpPr>
          <p:cNvPr id="7" name="TextBox 7"/>
          <p:cNvSpPr txBox="1"/>
          <p:nvPr/>
        </p:nvSpPr>
        <p:spPr>
          <a:xfrm>
            <a:off x="550994" y="2153574"/>
            <a:ext cx="9683219" cy="892997"/>
          </a:xfrm>
          <a:prstGeom prst="rect">
            <a:avLst/>
          </a:prstGeom>
        </p:spPr>
        <p:txBody>
          <a:bodyPr lIns="0" tIns="0" rIns="0" bIns="0" rtlCol="0" anchor="t">
            <a:spAutoFit/>
          </a:bodyPr>
          <a:lstStyle/>
          <a:p>
            <a:pPr algn="ctr">
              <a:lnSpc>
                <a:spcPts val="6875"/>
              </a:lnSpc>
            </a:pPr>
            <a:r>
              <a:rPr lang="en-US" sz="6610">
                <a:solidFill>
                  <a:srgbClr val="050056"/>
                </a:solidFill>
                <a:latin typeface="Anton"/>
                <a:ea typeface="Anton"/>
                <a:cs typeface="Anton"/>
                <a:sym typeface="Anton"/>
              </a:rPr>
              <a:t>5. K-NEAREST NEIGHBORS (KNN) </a:t>
            </a:r>
          </a:p>
        </p:txBody>
      </p:sp>
      <p:sp>
        <p:nvSpPr>
          <p:cNvPr id="8" name="TextBox 8"/>
          <p:cNvSpPr txBox="1"/>
          <p:nvPr/>
        </p:nvSpPr>
        <p:spPr>
          <a:xfrm>
            <a:off x="870688" y="3317424"/>
            <a:ext cx="7425445" cy="6162289"/>
          </a:xfrm>
          <a:prstGeom prst="rect">
            <a:avLst/>
          </a:prstGeom>
        </p:spPr>
        <p:txBody>
          <a:bodyPr lIns="0" tIns="0" rIns="0" bIns="0" rtlCol="0" anchor="t">
            <a:spAutoFit/>
          </a:bodyPr>
          <a:lstStyle/>
          <a:p>
            <a:pPr algn="l">
              <a:lnSpc>
                <a:spcPts val="3770"/>
              </a:lnSpc>
            </a:pPr>
            <a:r>
              <a:rPr lang="en-US" sz="2814">
                <a:solidFill>
                  <a:srgbClr val="050056"/>
                </a:solidFill>
                <a:latin typeface="Agrandir"/>
                <a:ea typeface="Agrandir"/>
                <a:cs typeface="Agrandir"/>
                <a:sym typeface="Agrandir"/>
              </a:rPr>
              <a:t>K-Nearest Neighbors (KNN) is a simple supervised machine-learning algorithm used for classification and regression that makes predictions based on the k closest data points in the dataset.</a:t>
            </a:r>
          </a:p>
          <a:p>
            <a:pPr algn="l">
              <a:lnSpc>
                <a:spcPts val="3770"/>
              </a:lnSpc>
            </a:pPr>
            <a:r>
              <a:rPr lang="en-US" sz="2814">
                <a:solidFill>
                  <a:srgbClr val="050056"/>
                </a:solidFill>
                <a:latin typeface="Agrandir"/>
                <a:ea typeface="Agrandir"/>
                <a:cs typeface="Agrandir"/>
                <a:sym typeface="Agrandir"/>
              </a:rPr>
              <a:t>                                             KNN does not build any model. Instead, when a new data point comes, it looks at its nearest neighbors (based on distance like Euclidean distance) and predicts the class that is most common among them. The choice of k (number of neighbors) plays an important role in accuracy.</a:t>
            </a:r>
          </a:p>
        </p:txBody>
      </p:sp>
      <p:sp>
        <p:nvSpPr>
          <p:cNvPr id="9" name="TextBox 9"/>
          <p:cNvSpPr txBox="1"/>
          <p:nvPr/>
        </p:nvSpPr>
        <p:spPr>
          <a:xfrm>
            <a:off x="5318628" y="426246"/>
            <a:ext cx="7909059" cy="1075842"/>
          </a:xfrm>
          <a:prstGeom prst="rect">
            <a:avLst/>
          </a:prstGeom>
        </p:spPr>
        <p:txBody>
          <a:bodyPr lIns="0" tIns="0" rIns="0" bIns="0" rtlCol="0" anchor="t">
            <a:spAutoFit/>
          </a:bodyPr>
          <a:lstStyle/>
          <a:p>
            <a:pPr algn="ctr">
              <a:lnSpc>
                <a:spcPts val="6598"/>
              </a:lnSpc>
            </a:pPr>
            <a:r>
              <a:rPr lang="en-US" sz="6344">
                <a:solidFill>
                  <a:srgbClr val="FFFFFF"/>
                </a:solidFill>
                <a:latin typeface="Anton"/>
                <a:ea typeface="Anton"/>
                <a:cs typeface="Anton"/>
                <a:sym typeface="Anton"/>
              </a:rPr>
              <a:t>CLASSIFICATION MODELS</a:t>
            </a:r>
          </a:p>
          <a:p>
            <a:pPr algn="ctr">
              <a:lnSpc>
                <a:spcPts val="2126"/>
              </a:lnSpc>
              <a:spcBef>
                <a:spcPct val="0"/>
              </a:spcBef>
            </a:pPr>
            <a:endParaRPr lang="en-US" sz="6344">
              <a:solidFill>
                <a:srgbClr val="FFFFFF"/>
              </a:solidFill>
              <a:latin typeface="Anton"/>
              <a:ea typeface="Anton"/>
              <a:cs typeface="Anton"/>
              <a:sym typeface="Anton"/>
            </a:endParaRPr>
          </a:p>
        </p:txBody>
      </p:sp>
      <p:sp>
        <p:nvSpPr>
          <p:cNvPr id="10" name="Freeform 10"/>
          <p:cNvSpPr/>
          <p:nvPr/>
        </p:nvSpPr>
        <p:spPr>
          <a:xfrm>
            <a:off x="1028700" y="73117"/>
            <a:ext cx="886885" cy="1677324"/>
          </a:xfrm>
          <a:custGeom>
            <a:avLst/>
            <a:gdLst/>
            <a:ahLst/>
            <a:cxnLst/>
            <a:rect l="l" t="t" r="r" b="b"/>
            <a:pathLst>
              <a:path w="886885" h="1677324">
                <a:moveTo>
                  <a:pt x="0" y="0"/>
                </a:moveTo>
                <a:lnTo>
                  <a:pt x="886885" y="0"/>
                </a:lnTo>
                <a:lnTo>
                  <a:pt x="886885" y="1677324"/>
                </a:lnTo>
                <a:lnTo>
                  <a:pt x="0" y="1677324"/>
                </a:lnTo>
                <a:lnTo>
                  <a:pt x="0" y="0"/>
                </a:lnTo>
                <a:close/>
              </a:path>
            </a:pathLst>
          </a:custGeom>
          <a:blipFill>
            <a:blip r:embed="rId4"/>
            <a:stretch>
              <a:fillRect/>
            </a:stretch>
          </a:blipFill>
        </p:spPr>
      </p:sp>
      <p:sp>
        <p:nvSpPr>
          <p:cNvPr id="11" name="Freeform 11"/>
          <p:cNvSpPr/>
          <p:nvPr/>
        </p:nvSpPr>
        <p:spPr>
          <a:xfrm>
            <a:off x="16372415" y="0"/>
            <a:ext cx="886885" cy="1677324"/>
          </a:xfrm>
          <a:custGeom>
            <a:avLst/>
            <a:gdLst/>
            <a:ahLst/>
            <a:cxnLst/>
            <a:rect l="l" t="t" r="r" b="b"/>
            <a:pathLst>
              <a:path w="886885" h="1677324">
                <a:moveTo>
                  <a:pt x="0" y="0"/>
                </a:moveTo>
                <a:lnTo>
                  <a:pt x="886885" y="0"/>
                </a:lnTo>
                <a:lnTo>
                  <a:pt x="886885" y="1677324"/>
                </a:lnTo>
                <a:lnTo>
                  <a:pt x="0" y="1677324"/>
                </a:lnTo>
                <a:lnTo>
                  <a:pt x="0" y="0"/>
                </a:lnTo>
                <a:close/>
              </a:path>
            </a:pathLst>
          </a:custGeom>
          <a:blipFill>
            <a:blip r:embed="rId4"/>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514350" y="-1221579"/>
            <a:ext cx="20831283" cy="3086100"/>
            <a:chOff x="0" y="0"/>
            <a:chExt cx="5486429" cy="812800"/>
          </a:xfrm>
        </p:grpSpPr>
        <p:sp>
          <p:nvSpPr>
            <p:cNvPr id="4" name="Freeform 4"/>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5" name="TextBox 5"/>
            <p:cNvSpPr txBox="1"/>
            <p:nvPr/>
          </p:nvSpPr>
          <p:spPr>
            <a:xfrm>
              <a:off x="0" y="-28575"/>
              <a:ext cx="5486429" cy="841375"/>
            </a:xfrm>
            <a:prstGeom prst="rect">
              <a:avLst/>
            </a:prstGeom>
          </p:spPr>
          <p:txBody>
            <a:bodyPr lIns="50800" tIns="50800" rIns="50800" bIns="50800" rtlCol="0" anchor="ctr"/>
            <a:lstStyle/>
            <a:p>
              <a:pPr algn="ctr">
                <a:lnSpc>
                  <a:spcPts val="2126"/>
                </a:lnSpc>
              </a:pPr>
              <a:endParaRPr/>
            </a:p>
          </p:txBody>
        </p:sp>
      </p:grpSp>
      <p:sp>
        <p:nvSpPr>
          <p:cNvPr id="6" name="Freeform 6"/>
          <p:cNvSpPr/>
          <p:nvPr/>
        </p:nvSpPr>
        <p:spPr>
          <a:xfrm>
            <a:off x="8927936" y="4541849"/>
            <a:ext cx="8752079" cy="5745151"/>
          </a:xfrm>
          <a:custGeom>
            <a:avLst/>
            <a:gdLst/>
            <a:ahLst/>
            <a:cxnLst/>
            <a:rect l="l" t="t" r="r" b="b"/>
            <a:pathLst>
              <a:path w="8752079" h="5745151">
                <a:moveTo>
                  <a:pt x="0" y="0"/>
                </a:moveTo>
                <a:lnTo>
                  <a:pt x="8752079" y="0"/>
                </a:lnTo>
                <a:lnTo>
                  <a:pt x="8752079" y="5745151"/>
                </a:lnTo>
                <a:lnTo>
                  <a:pt x="0" y="5745151"/>
                </a:lnTo>
                <a:lnTo>
                  <a:pt x="0" y="0"/>
                </a:lnTo>
                <a:close/>
              </a:path>
            </a:pathLst>
          </a:custGeom>
          <a:blipFill>
            <a:blip r:embed="rId3"/>
            <a:stretch>
              <a:fillRect/>
            </a:stretch>
          </a:blipFill>
        </p:spPr>
      </p:sp>
      <p:sp>
        <p:nvSpPr>
          <p:cNvPr id="7" name="Freeform 7"/>
          <p:cNvSpPr/>
          <p:nvPr/>
        </p:nvSpPr>
        <p:spPr>
          <a:xfrm>
            <a:off x="526913" y="3999494"/>
            <a:ext cx="6467755" cy="6287506"/>
          </a:xfrm>
          <a:custGeom>
            <a:avLst/>
            <a:gdLst/>
            <a:ahLst/>
            <a:cxnLst/>
            <a:rect l="l" t="t" r="r" b="b"/>
            <a:pathLst>
              <a:path w="6467755" h="6287506">
                <a:moveTo>
                  <a:pt x="0" y="0"/>
                </a:moveTo>
                <a:lnTo>
                  <a:pt x="6467756" y="0"/>
                </a:lnTo>
                <a:lnTo>
                  <a:pt x="6467756" y="6287506"/>
                </a:lnTo>
                <a:lnTo>
                  <a:pt x="0" y="6287506"/>
                </a:lnTo>
                <a:lnTo>
                  <a:pt x="0" y="0"/>
                </a:lnTo>
                <a:close/>
              </a:path>
            </a:pathLst>
          </a:custGeom>
          <a:blipFill>
            <a:blip r:embed="rId4"/>
            <a:stretch>
              <a:fillRect/>
            </a:stretch>
          </a:blipFill>
        </p:spPr>
      </p:sp>
      <p:sp>
        <p:nvSpPr>
          <p:cNvPr id="8" name="Freeform 8"/>
          <p:cNvSpPr/>
          <p:nvPr/>
        </p:nvSpPr>
        <p:spPr>
          <a:xfrm>
            <a:off x="11897980" y="1864521"/>
            <a:ext cx="4239505" cy="2738658"/>
          </a:xfrm>
          <a:custGeom>
            <a:avLst/>
            <a:gdLst/>
            <a:ahLst/>
            <a:cxnLst/>
            <a:rect l="l" t="t" r="r" b="b"/>
            <a:pathLst>
              <a:path w="4239505" h="2738658">
                <a:moveTo>
                  <a:pt x="0" y="0"/>
                </a:moveTo>
                <a:lnTo>
                  <a:pt x="4239505" y="0"/>
                </a:lnTo>
                <a:lnTo>
                  <a:pt x="4239505" y="2738658"/>
                </a:lnTo>
                <a:lnTo>
                  <a:pt x="0" y="2738658"/>
                </a:lnTo>
                <a:lnTo>
                  <a:pt x="0" y="0"/>
                </a:lnTo>
                <a:close/>
              </a:path>
            </a:pathLst>
          </a:custGeom>
          <a:blipFill>
            <a:blip r:embed="rId5"/>
            <a:stretch>
              <a:fillRect/>
            </a:stretch>
          </a:blipFill>
        </p:spPr>
      </p:sp>
      <p:sp>
        <p:nvSpPr>
          <p:cNvPr id="9" name="Freeform 9"/>
          <p:cNvSpPr/>
          <p:nvPr/>
        </p:nvSpPr>
        <p:spPr>
          <a:xfrm>
            <a:off x="12832577" y="22713"/>
            <a:ext cx="1714164" cy="1637502"/>
          </a:xfrm>
          <a:custGeom>
            <a:avLst/>
            <a:gdLst/>
            <a:ahLst/>
            <a:cxnLst/>
            <a:rect l="l" t="t" r="r" b="b"/>
            <a:pathLst>
              <a:path w="1714164" h="1637502">
                <a:moveTo>
                  <a:pt x="0" y="0"/>
                </a:moveTo>
                <a:lnTo>
                  <a:pt x="1714164" y="0"/>
                </a:lnTo>
                <a:lnTo>
                  <a:pt x="1714164" y="1637501"/>
                </a:lnTo>
                <a:lnTo>
                  <a:pt x="0" y="1637501"/>
                </a:lnTo>
                <a:lnTo>
                  <a:pt x="0" y="0"/>
                </a:lnTo>
                <a:close/>
              </a:path>
            </a:pathLst>
          </a:custGeom>
          <a:blipFill>
            <a:blip r:embed="rId6"/>
            <a:stretch>
              <a:fillRect/>
            </a:stretch>
          </a:blipFill>
        </p:spPr>
      </p:sp>
      <p:sp>
        <p:nvSpPr>
          <p:cNvPr id="10" name="TextBox 10"/>
          <p:cNvSpPr txBox="1"/>
          <p:nvPr/>
        </p:nvSpPr>
        <p:spPr>
          <a:xfrm>
            <a:off x="4212866" y="288761"/>
            <a:ext cx="8372659" cy="1238755"/>
          </a:xfrm>
          <a:prstGeom prst="rect">
            <a:avLst/>
          </a:prstGeom>
        </p:spPr>
        <p:txBody>
          <a:bodyPr lIns="0" tIns="0" rIns="0" bIns="0" rtlCol="0" anchor="t">
            <a:spAutoFit/>
          </a:bodyPr>
          <a:lstStyle/>
          <a:p>
            <a:pPr algn="ctr">
              <a:lnSpc>
                <a:spcPts val="9454"/>
              </a:lnSpc>
              <a:spcBef>
                <a:spcPct val="0"/>
              </a:spcBef>
            </a:pPr>
            <a:r>
              <a:rPr lang="en-US" sz="9091">
                <a:solidFill>
                  <a:srgbClr val="FFFFFF"/>
                </a:solidFill>
                <a:latin typeface="Anton"/>
                <a:ea typeface="Anton"/>
                <a:cs typeface="Anton"/>
                <a:sym typeface="Anton"/>
              </a:rPr>
              <a:t>MODELS ACCURACY </a:t>
            </a:r>
          </a:p>
        </p:txBody>
      </p:sp>
      <p:sp>
        <p:nvSpPr>
          <p:cNvPr id="11" name="TextBox 11"/>
          <p:cNvSpPr txBox="1"/>
          <p:nvPr/>
        </p:nvSpPr>
        <p:spPr>
          <a:xfrm>
            <a:off x="226391" y="1984858"/>
            <a:ext cx="9527292" cy="2350529"/>
          </a:xfrm>
          <a:prstGeom prst="rect">
            <a:avLst/>
          </a:prstGeom>
        </p:spPr>
        <p:txBody>
          <a:bodyPr lIns="0" tIns="0" rIns="0" bIns="0" rtlCol="0" anchor="t">
            <a:spAutoFit/>
          </a:bodyPr>
          <a:lstStyle/>
          <a:p>
            <a:pPr algn="l">
              <a:lnSpc>
                <a:spcPts val="3033"/>
              </a:lnSpc>
            </a:pPr>
            <a:r>
              <a:rPr lang="en-US" sz="2263">
                <a:solidFill>
                  <a:srgbClr val="050056"/>
                </a:solidFill>
                <a:latin typeface="Agrandir"/>
                <a:ea typeface="Agrandir"/>
                <a:cs typeface="Agrandir"/>
                <a:sym typeface="Agrandir"/>
              </a:rPr>
              <a:t>In this heart disease prediction project, model accuracy represents how correctly the algorithm predicts whether a patient has heart disease. Higher accuracy means the model makes more correct predictions. Among all the models used, </a:t>
            </a:r>
            <a:r>
              <a:rPr lang="en-US" sz="2263" b="1">
                <a:solidFill>
                  <a:srgbClr val="050056"/>
                </a:solidFill>
                <a:latin typeface="Agrandir Bold"/>
                <a:ea typeface="Agrandir Bold"/>
                <a:cs typeface="Agrandir Bold"/>
                <a:sym typeface="Agrandir Bold"/>
              </a:rPr>
              <a:t>Logistic Regression</a:t>
            </a:r>
            <a:r>
              <a:rPr lang="en-US" sz="2263">
                <a:solidFill>
                  <a:srgbClr val="050056"/>
                </a:solidFill>
                <a:latin typeface="Agrandir"/>
                <a:ea typeface="Agrandir"/>
                <a:cs typeface="Agrandir"/>
                <a:sym typeface="Agrandir"/>
              </a:rPr>
              <a:t> gave the highest accuracy, making it the most reliable model for this dataset.</a:t>
            </a:r>
          </a:p>
          <a:p>
            <a:pPr algn="l">
              <a:lnSpc>
                <a:spcPts val="3033"/>
              </a:lnSpc>
            </a:pPr>
            <a:endParaRPr lang="en-US" sz="2263">
              <a:solidFill>
                <a:srgbClr val="050056"/>
              </a:solidFill>
              <a:latin typeface="Agrandir"/>
              <a:ea typeface="Agrandir"/>
              <a:cs typeface="Agrandir"/>
              <a:sym typeface="Agrandi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514350" y="-1221579"/>
            <a:ext cx="20831283" cy="3086100"/>
            <a:chOff x="0" y="0"/>
            <a:chExt cx="5486429" cy="812800"/>
          </a:xfrm>
        </p:grpSpPr>
        <p:sp>
          <p:nvSpPr>
            <p:cNvPr id="4" name="Freeform 4"/>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5" name="TextBox 5"/>
            <p:cNvSpPr txBox="1"/>
            <p:nvPr/>
          </p:nvSpPr>
          <p:spPr>
            <a:xfrm>
              <a:off x="0" y="-28575"/>
              <a:ext cx="5486429" cy="841375"/>
            </a:xfrm>
            <a:prstGeom prst="rect">
              <a:avLst/>
            </a:prstGeom>
          </p:spPr>
          <p:txBody>
            <a:bodyPr lIns="50800" tIns="50800" rIns="50800" bIns="50800" rtlCol="0" anchor="ctr"/>
            <a:lstStyle/>
            <a:p>
              <a:pPr algn="ctr">
                <a:lnSpc>
                  <a:spcPts val="2126"/>
                </a:lnSpc>
              </a:pPr>
              <a:endParaRPr/>
            </a:p>
          </p:txBody>
        </p:sp>
      </p:grpSp>
      <p:sp>
        <p:nvSpPr>
          <p:cNvPr id="6" name="Freeform 6"/>
          <p:cNvSpPr/>
          <p:nvPr/>
        </p:nvSpPr>
        <p:spPr>
          <a:xfrm>
            <a:off x="7807982" y="1864521"/>
            <a:ext cx="10310615" cy="3428279"/>
          </a:xfrm>
          <a:custGeom>
            <a:avLst/>
            <a:gdLst/>
            <a:ahLst/>
            <a:cxnLst/>
            <a:rect l="l" t="t" r="r" b="b"/>
            <a:pathLst>
              <a:path w="10310615" h="3428279">
                <a:moveTo>
                  <a:pt x="0" y="0"/>
                </a:moveTo>
                <a:lnTo>
                  <a:pt x="10310615" y="0"/>
                </a:lnTo>
                <a:lnTo>
                  <a:pt x="10310615" y="3428279"/>
                </a:lnTo>
                <a:lnTo>
                  <a:pt x="0" y="3428279"/>
                </a:lnTo>
                <a:lnTo>
                  <a:pt x="0" y="0"/>
                </a:lnTo>
                <a:close/>
              </a:path>
            </a:pathLst>
          </a:custGeom>
          <a:blipFill>
            <a:blip r:embed="rId3"/>
            <a:stretch>
              <a:fillRect/>
            </a:stretch>
          </a:blipFill>
        </p:spPr>
      </p:sp>
      <p:sp>
        <p:nvSpPr>
          <p:cNvPr id="7" name="Freeform 7"/>
          <p:cNvSpPr/>
          <p:nvPr/>
        </p:nvSpPr>
        <p:spPr>
          <a:xfrm>
            <a:off x="7975214" y="5435965"/>
            <a:ext cx="8626220" cy="4262958"/>
          </a:xfrm>
          <a:custGeom>
            <a:avLst/>
            <a:gdLst/>
            <a:ahLst/>
            <a:cxnLst/>
            <a:rect l="l" t="t" r="r" b="b"/>
            <a:pathLst>
              <a:path w="8626220" h="4262958">
                <a:moveTo>
                  <a:pt x="0" y="0"/>
                </a:moveTo>
                <a:lnTo>
                  <a:pt x="8626220" y="0"/>
                </a:lnTo>
                <a:lnTo>
                  <a:pt x="8626220" y="4262958"/>
                </a:lnTo>
                <a:lnTo>
                  <a:pt x="0" y="4262958"/>
                </a:lnTo>
                <a:lnTo>
                  <a:pt x="0" y="0"/>
                </a:lnTo>
                <a:close/>
              </a:path>
            </a:pathLst>
          </a:custGeom>
          <a:blipFill>
            <a:blip r:embed="rId4"/>
            <a:stretch>
              <a:fillRect/>
            </a:stretch>
          </a:blipFill>
        </p:spPr>
      </p:sp>
      <p:sp>
        <p:nvSpPr>
          <p:cNvPr id="8" name="TextBox 8"/>
          <p:cNvSpPr txBox="1"/>
          <p:nvPr/>
        </p:nvSpPr>
        <p:spPr>
          <a:xfrm>
            <a:off x="775930" y="407196"/>
            <a:ext cx="16736140" cy="827683"/>
          </a:xfrm>
          <a:prstGeom prst="rect">
            <a:avLst/>
          </a:prstGeom>
        </p:spPr>
        <p:txBody>
          <a:bodyPr lIns="0" tIns="0" rIns="0" bIns="0" rtlCol="0" anchor="t">
            <a:spAutoFit/>
          </a:bodyPr>
          <a:lstStyle/>
          <a:p>
            <a:pPr algn="ctr">
              <a:lnSpc>
                <a:spcPts val="6286"/>
              </a:lnSpc>
              <a:spcBef>
                <a:spcPct val="0"/>
              </a:spcBef>
            </a:pPr>
            <a:r>
              <a:rPr lang="en-US" sz="6044">
                <a:solidFill>
                  <a:srgbClr val="FFFFFF"/>
                </a:solidFill>
                <a:latin typeface="Anton"/>
                <a:ea typeface="Anton"/>
                <a:cs typeface="Anton"/>
                <a:sym typeface="Anton"/>
              </a:rPr>
              <a:t>FINAL MODEL IMPLEMENTATION USING LOGISTIC REGRESSION</a:t>
            </a:r>
          </a:p>
        </p:txBody>
      </p:sp>
      <p:sp>
        <p:nvSpPr>
          <p:cNvPr id="9" name="TextBox 9"/>
          <p:cNvSpPr txBox="1"/>
          <p:nvPr/>
        </p:nvSpPr>
        <p:spPr>
          <a:xfrm>
            <a:off x="506419" y="1894501"/>
            <a:ext cx="6268438" cy="8147308"/>
          </a:xfrm>
          <a:prstGeom prst="rect">
            <a:avLst/>
          </a:prstGeom>
        </p:spPr>
        <p:txBody>
          <a:bodyPr lIns="0" tIns="0" rIns="0" bIns="0" rtlCol="0" anchor="t">
            <a:spAutoFit/>
          </a:bodyPr>
          <a:lstStyle/>
          <a:p>
            <a:pPr algn="l">
              <a:lnSpc>
                <a:spcPts val="3578"/>
              </a:lnSpc>
            </a:pPr>
            <a:r>
              <a:rPr lang="en-US" sz="2670">
                <a:solidFill>
                  <a:srgbClr val="050056"/>
                </a:solidFill>
                <a:latin typeface="Agrandir"/>
                <a:ea typeface="Agrandir"/>
                <a:cs typeface="Agrandir"/>
                <a:sym typeface="Agrandir"/>
              </a:rPr>
              <a:t>The selected model is trained using the processed training data (x_train, y_train). Once training is complete, the model is tested on unseen data (x_test) to measure its accuracy and overall performance. After validating the model, it is used to make real-time predictions on new patient input values using the predict() function. The final model returns output as:</a:t>
            </a:r>
          </a:p>
          <a:p>
            <a:pPr marL="576488" lvl="1" indent="-288244" algn="l">
              <a:lnSpc>
                <a:spcPts val="3578"/>
              </a:lnSpc>
              <a:buFont typeface="Arial"/>
              <a:buChar char="•"/>
            </a:pPr>
            <a:r>
              <a:rPr lang="en-US" sz="2670">
                <a:solidFill>
                  <a:srgbClr val="050056"/>
                </a:solidFill>
                <a:latin typeface="Agrandir"/>
                <a:ea typeface="Agrandir"/>
                <a:cs typeface="Agrandir"/>
                <a:sym typeface="Agrandir"/>
              </a:rPr>
              <a:t>1 → Patient has heart disease</a:t>
            </a:r>
          </a:p>
          <a:p>
            <a:pPr marL="576488" lvl="1" indent="-288244" algn="l">
              <a:lnSpc>
                <a:spcPts val="3578"/>
              </a:lnSpc>
              <a:buFont typeface="Arial"/>
              <a:buChar char="•"/>
            </a:pPr>
            <a:r>
              <a:rPr lang="en-US" sz="2670">
                <a:solidFill>
                  <a:srgbClr val="050056"/>
                </a:solidFill>
                <a:latin typeface="Agrandir"/>
                <a:ea typeface="Agrandir"/>
                <a:cs typeface="Agrandir"/>
                <a:sym typeface="Agrandir"/>
              </a:rPr>
              <a:t>0 → Patient does not have heart disease</a:t>
            </a:r>
          </a:p>
          <a:p>
            <a:pPr algn="l">
              <a:lnSpc>
                <a:spcPts val="3578"/>
              </a:lnSpc>
            </a:pPr>
            <a:r>
              <a:rPr lang="en-US" sz="2670">
                <a:solidFill>
                  <a:srgbClr val="050056"/>
                </a:solidFill>
                <a:latin typeface="Agrandir"/>
                <a:ea typeface="Agrandir"/>
                <a:cs typeface="Agrandir"/>
                <a:sym typeface="Agrandir"/>
              </a:rPr>
              <a:t>This final implementation ensures that the model is both accurate and reliable for predicting heart disease based on patient health parameters.</a:t>
            </a:r>
          </a:p>
          <a:p>
            <a:pPr algn="l">
              <a:lnSpc>
                <a:spcPts val="3578"/>
              </a:lnSpc>
            </a:pPr>
            <a:endParaRPr lang="en-US" sz="2670">
              <a:solidFill>
                <a:srgbClr val="050056"/>
              </a:solidFill>
              <a:latin typeface="Agrandir"/>
              <a:ea typeface="Agrandir"/>
              <a:cs typeface="Agrandir"/>
              <a:sym typeface="Agrandi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514350" y="-1221579"/>
            <a:ext cx="20831283" cy="3086100"/>
            <a:chOff x="0" y="0"/>
            <a:chExt cx="5486429" cy="812800"/>
          </a:xfrm>
        </p:grpSpPr>
        <p:sp>
          <p:nvSpPr>
            <p:cNvPr id="4" name="Freeform 4"/>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5" name="TextBox 5"/>
            <p:cNvSpPr txBox="1"/>
            <p:nvPr/>
          </p:nvSpPr>
          <p:spPr>
            <a:xfrm>
              <a:off x="0" y="-28575"/>
              <a:ext cx="5486429" cy="841375"/>
            </a:xfrm>
            <a:prstGeom prst="rect">
              <a:avLst/>
            </a:prstGeom>
          </p:spPr>
          <p:txBody>
            <a:bodyPr lIns="50800" tIns="50800" rIns="50800" bIns="50800" rtlCol="0" anchor="ctr"/>
            <a:lstStyle/>
            <a:p>
              <a:pPr algn="ctr">
                <a:lnSpc>
                  <a:spcPts val="2126"/>
                </a:lnSpc>
              </a:pPr>
              <a:endParaRPr/>
            </a:p>
          </p:txBody>
        </p:sp>
      </p:grpSp>
      <p:sp>
        <p:nvSpPr>
          <p:cNvPr id="6" name="Freeform 6"/>
          <p:cNvSpPr/>
          <p:nvPr/>
        </p:nvSpPr>
        <p:spPr>
          <a:xfrm>
            <a:off x="12943216" y="5683464"/>
            <a:ext cx="3925050" cy="4443453"/>
          </a:xfrm>
          <a:custGeom>
            <a:avLst/>
            <a:gdLst/>
            <a:ahLst/>
            <a:cxnLst/>
            <a:rect l="l" t="t" r="r" b="b"/>
            <a:pathLst>
              <a:path w="3925050" h="4443453">
                <a:moveTo>
                  <a:pt x="0" y="0"/>
                </a:moveTo>
                <a:lnTo>
                  <a:pt x="3925050" y="0"/>
                </a:lnTo>
                <a:lnTo>
                  <a:pt x="3925050" y="4443453"/>
                </a:lnTo>
                <a:lnTo>
                  <a:pt x="0" y="4443453"/>
                </a:lnTo>
                <a:lnTo>
                  <a:pt x="0" y="0"/>
                </a:lnTo>
                <a:close/>
              </a:path>
            </a:pathLst>
          </a:custGeom>
          <a:blipFill>
            <a:blip r:embed="rId3"/>
            <a:stretch>
              <a:fillRect/>
            </a:stretch>
          </a:blipFill>
        </p:spPr>
      </p:sp>
      <p:sp>
        <p:nvSpPr>
          <p:cNvPr id="7" name="Freeform 7"/>
          <p:cNvSpPr/>
          <p:nvPr/>
        </p:nvSpPr>
        <p:spPr>
          <a:xfrm>
            <a:off x="10861596" y="2315539"/>
            <a:ext cx="7400534" cy="2827961"/>
          </a:xfrm>
          <a:custGeom>
            <a:avLst/>
            <a:gdLst/>
            <a:ahLst/>
            <a:cxnLst/>
            <a:rect l="l" t="t" r="r" b="b"/>
            <a:pathLst>
              <a:path w="7400534" h="2827961">
                <a:moveTo>
                  <a:pt x="0" y="0"/>
                </a:moveTo>
                <a:lnTo>
                  <a:pt x="7400534" y="0"/>
                </a:lnTo>
                <a:lnTo>
                  <a:pt x="7400534" y="2827961"/>
                </a:lnTo>
                <a:lnTo>
                  <a:pt x="0" y="2827961"/>
                </a:lnTo>
                <a:lnTo>
                  <a:pt x="0" y="0"/>
                </a:lnTo>
                <a:close/>
              </a:path>
            </a:pathLst>
          </a:custGeom>
          <a:blipFill>
            <a:blip r:embed="rId4"/>
            <a:stretch>
              <a:fillRect/>
            </a:stretch>
          </a:blipFill>
        </p:spPr>
      </p:sp>
      <p:sp>
        <p:nvSpPr>
          <p:cNvPr id="8" name="TextBox 8"/>
          <p:cNvSpPr txBox="1"/>
          <p:nvPr/>
        </p:nvSpPr>
        <p:spPr>
          <a:xfrm>
            <a:off x="587563" y="2503391"/>
            <a:ext cx="9954512" cy="7635186"/>
          </a:xfrm>
          <a:prstGeom prst="rect">
            <a:avLst/>
          </a:prstGeom>
        </p:spPr>
        <p:txBody>
          <a:bodyPr lIns="0" tIns="0" rIns="0" bIns="0" rtlCol="0" anchor="t">
            <a:spAutoFit/>
          </a:bodyPr>
          <a:lstStyle/>
          <a:p>
            <a:pPr algn="l">
              <a:lnSpc>
                <a:spcPts val="4598"/>
              </a:lnSpc>
            </a:pPr>
            <a:r>
              <a:rPr lang="en-US" sz="3431">
                <a:solidFill>
                  <a:srgbClr val="050056"/>
                </a:solidFill>
                <a:latin typeface="Agrandir"/>
                <a:ea typeface="Agrandir"/>
                <a:cs typeface="Agrandir"/>
                <a:sym typeface="Agrandir"/>
              </a:rPr>
              <a:t>In this project, various machine-learning algorithms were applied to predict heart disease using patient health data. After comparing multiple models, </a:t>
            </a:r>
            <a:r>
              <a:rPr lang="en-US" sz="3431" b="1">
                <a:solidFill>
                  <a:srgbClr val="050056"/>
                </a:solidFill>
                <a:latin typeface="Agrandir Bold"/>
                <a:ea typeface="Agrandir Bold"/>
                <a:cs typeface="Agrandir Bold"/>
                <a:sym typeface="Agrandir Bold"/>
              </a:rPr>
              <a:t>Logistic Regression</a:t>
            </a:r>
            <a:r>
              <a:rPr lang="en-US" sz="3431">
                <a:solidFill>
                  <a:srgbClr val="050056"/>
                </a:solidFill>
                <a:latin typeface="Agrandir"/>
                <a:ea typeface="Agrandir"/>
                <a:cs typeface="Agrandir"/>
                <a:sym typeface="Agrandir"/>
              </a:rPr>
              <a:t> provided the highest accuracy, making it the most effective and reliable model for this dataset. The final model successfully predicts whether a person has heart disease based on key medical features, helping in early detection and decision-making. Overall, the project demonstrates how machine learning can be used to support healthcare with accurate and data-driven predictions.</a:t>
            </a:r>
          </a:p>
        </p:txBody>
      </p:sp>
      <p:sp>
        <p:nvSpPr>
          <p:cNvPr id="9" name="TextBox 9"/>
          <p:cNvSpPr txBox="1"/>
          <p:nvPr/>
        </p:nvSpPr>
        <p:spPr>
          <a:xfrm>
            <a:off x="7426404" y="407196"/>
            <a:ext cx="4805205" cy="827683"/>
          </a:xfrm>
          <a:prstGeom prst="rect">
            <a:avLst/>
          </a:prstGeom>
        </p:spPr>
        <p:txBody>
          <a:bodyPr lIns="0" tIns="0" rIns="0" bIns="0" rtlCol="0" anchor="t">
            <a:spAutoFit/>
          </a:bodyPr>
          <a:lstStyle/>
          <a:p>
            <a:pPr algn="ctr">
              <a:lnSpc>
                <a:spcPts val="6286"/>
              </a:lnSpc>
              <a:spcBef>
                <a:spcPct val="0"/>
              </a:spcBef>
            </a:pPr>
            <a:r>
              <a:rPr lang="en-US" sz="6044">
                <a:solidFill>
                  <a:srgbClr val="FFFFFF"/>
                </a:solidFill>
                <a:latin typeface="Anton"/>
                <a:ea typeface="Anton"/>
                <a:cs typeface="Anton"/>
                <a:sym typeface="Anton"/>
              </a:rPr>
              <a:t>CONCLUSION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2756">
                <a:alpha val="100000"/>
              </a:srgbClr>
            </a:gs>
            <a:gs pos="100000">
              <a:srgbClr val="1E527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7558578" y="-1201787"/>
            <a:ext cx="13008829" cy="1300882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B9B9B">
                    <a:alpha val="0"/>
                  </a:srgbClr>
                </a:gs>
                <a:gs pos="100000">
                  <a:srgbClr val="FFFFFF">
                    <a:alpha val="77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126"/>
                </a:lnSpc>
              </a:pPr>
              <a:endParaRPr/>
            </a:p>
          </p:txBody>
        </p:sp>
      </p:grpSp>
      <p:sp>
        <p:nvSpPr>
          <p:cNvPr id="5" name="Freeform 5"/>
          <p:cNvSpPr/>
          <p:nvPr/>
        </p:nvSpPr>
        <p:spPr>
          <a:xfrm>
            <a:off x="10012088" y="384135"/>
            <a:ext cx="7589870" cy="9402250"/>
          </a:xfrm>
          <a:custGeom>
            <a:avLst/>
            <a:gdLst/>
            <a:ahLst/>
            <a:cxnLst/>
            <a:rect l="l" t="t" r="r" b="b"/>
            <a:pathLst>
              <a:path w="7589870" h="9402250">
                <a:moveTo>
                  <a:pt x="0" y="0"/>
                </a:moveTo>
                <a:lnTo>
                  <a:pt x="7589870" y="0"/>
                </a:lnTo>
                <a:lnTo>
                  <a:pt x="7589870" y="9402249"/>
                </a:lnTo>
                <a:lnTo>
                  <a:pt x="0" y="94022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546963" y="3129843"/>
            <a:ext cx="5881764" cy="4255914"/>
          </a:xfrm>
          <a:prstGeom prst="rect">
            <a:avLst/>
          </a:prstGeom>
        </p:spPr>
        <p:txBody>
          <a:bodyPr lIns="0" tIns="0" rIns="0" bIns="0" rtlCol="0" anchor="t">
            <a:spAutoFit/>
          </a:bodyPr>
          <a:lstStyle/>
          <a:p>
            <a:pPr algn="l">
              <a:lnSpc>
                <a:spcPts val="16415"/>
              </a:lnSpc>
            </a:pPr>
            <a:r>
              <a:rPr lang="en-US" sz="15784">
                <a:solidFill>
                  <a:srgbClr val="FFFFFF"/>
                </a:solidFill>
                <a:latin typeface="Anton"/>
                <a:ea typeface="Anton"/>
                <a:cs typeface="Anton"/>
                <a:sym typeface="Anton"/>
              </a:rPr>
              <a:t>THANK</a:t>
            </a:r>
          </a:p>
          <a:p>
            <a:pPr algn="l">
              <a:lnSpc>
                <a:spcPts val="16415"/>
              </a:lnSpc>
            </a:pPr>
            <a:r>
              <a:rPr lang="en-US" sz="15784">
                <a:solidFill>
                  <a:srgbClr val="FFFFFF"/>
                </a:solidFill>
                <a:latin typeface="Anton"/>
                <a:ea typeface="Anton"/>
                <a:cs typeface="Anton"/>
                <a:sym typeface="Anton"/>
              </a:rPr>
              <a:t>YOU.</a:t>
            </a:r>
          </a:p>
        </p:txBody>
      </p:sp>
      <p:sp>
        <p:nvSpPr>
          <p:cNvPr id="7" name="TextBox 7"/>
          <p:cNvSpPr txBox="1"/>
          <p:nvPr/>
        </p:nvSpPr>
        <p:spPr>
          <a:xfrm>
            <a:off x="268214" y="9757809"/>
            <a:ext cx="6432114" cy="336830"/>
          </a:xfrm>
          <a:prstGeom prst="rect">
            <a:avLst/>
          </a:prstGeom>
        </p:spPr>
        <p:txBody>
          <a:bodyPr lIns="0" tIns="0" rIns="0" bIns="0" rtlCol="0" anchor="t">
            <a:spAutoFit/>
          </a:bodyPr>
          <a:lstStyle/>
          <a:p>
            <a:pPr algn="ctr">
              <a:lnSpc>
                <a:spcPts val="2126"/>
              </a:lnSpc>
              <a:spcBef>
                <a:spcPct val="0"/>
              </a:spcBef>
            </a:pPr>
            <a:r>
              <a:rPr lang="en-US" sz="2045" b="1">
                <a:solidFill>
                  <a:srgbClr val="FFFFFF"/>
                </a:solidFill>
                <a:latin typeface="Agrandir Bold"/>
                <a:ea typeface="Agrandir Bold"/>
                <a:cs typeface="Agrandir Bold"/>
                <a:sym typeface="Agrandir Bold"/>
              </a:rPr>
              <a:t>Contact Me :- subham231003003180@gmail.com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514350" y="-1221579"/>
            <a:ext cx="20831283" cy="3086100"/>
            <a:chOff x="0" y="0"/>
            <a:chExt cx="5486429" cy="812800"/>
          </a:xfrm>
        </p:grpSpPr>
        <p:sp>
          <p:nvSpPr>
            <p:cNvPr id="4" name="Freeform 4"/>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5" name="TextBox 5"/>
            <p:cNvSpPr txBox="1"/>
            <p:nvPr/>
          </p:nvSpPr>
          <p:spPr>
            <a:xfrm>
              <a:off x="0" y="-28575"/>
              <a:ext cx="5486429" cy="841375"/>
            </a:xfrm>
            <a:prstGeom prst="rect">
              <a:avLst/>
            </a:prstGeom>
          </p:spPr>
          <p:txBody>
            <a:bodyPr lIns="50800" tIns="50800" rIns="50800" bIns="50800" rtlCol="0" anchor="ctr"/>
            <a:lstStyle/>
            <a:p>
              <a:pPr algn="ctr">
                <a:lnSpc>
                  <a:spcPts val="2126"/>
                </a:lnSpc>
              </a:pPr>
              <a:endParaRPr/>
            </a:p>
          </p:txBody>
        </p:sp>
      </p:grpSp>
      <p:sp>
        <p:nvSpPr>
          <p:cNvPr id="6" name="TextBox 6"/>
          <p:cNvSpPr txBox="1"/>
          <p:nvPr/>
        </p:nvSpPr>
        <p:spPr>
          <a:xfrm>
            <a:off x="4500454" y="632923"/>
            <a:ext cx="7561347" cy="896330"/>
          </a:xfrm>
          <a:prstGeom prst="rect">
            <a:avLst/>
          </a:prstGeom>
        </p:spPr>
        <p:txBody>
          <a:bodyPr lIns="0" tIns="0" rIns="0" bIns="0" rtlCol="0" anchor="t">
            <a:spAutoFit/>
          </a:bodyPr>
          <a:lstStyle/>
          <a:p>
            <a:pPr algn="ctr">
              <a:lnSpc>
                <a:spcPts val="6875"/>
              </a:lnSpc>
            </a:pPr>
            <a:r>
              <a:rPr lang="en-US" sz="6610">
                <a:solidFill>
                  <a:srgbClr val="FFFFFF"/>
                </a:solidFill>
                <a:latin typeface="Anton"/>
                <a:ea typeface="Anton"/>
                <a:cs typeface="Anton"/>
                <a:sym typeface="Anton"/>
              </a:rPr>
              <a:t>INTRODUCTION</a:t>
            </a:r>
          </a:p>
        </p:txBody>
      </p:sp>
      <p:sp>
        <p:nvSpPr>
          <p:cNvPr id="7" name="TextBox 7"/>
          <p:cNvSpPr txBox="1"/>
          <p:nvPr/>
        </p:nvSpPr>
        <p:spPr>
          <a:xfrm>
            <a:off x="7433649" y="3535731"/>
            <a:ext cx="8794222" cy="5199317"/>
          </a:xfrm>
          <a:prstGeom prst="rect">
            <a:avLst/>
          </a:prstGeom>
        </p:spPr>
        <p:txBody>
          <a:bodyPr lIns="0" tIns="0" rIns="0" bIns="0" rtlCol="0" anchor="t">
            <a:spAutoFit/>
          </a:bodyPr>
          <a:lstStyle/>
          <a:p>
            <a:pPr algn="ctr">
              <a:lnSpc>
                <a:spcPts val="3689"/>
              </a:lnSpc>
            </a:pPr>
            <a:endParaRPr/>
          </a:p>
          <a:p>
            <a:pPr marL="594495" lvl="1" indent="-297247" algn="ctr">
              <a:lnSpc>
                <a:spcPts val="3689"/>
              </a:lnSpc>
              <a:buFont typeface="Arial"/>
              <a:buChar char="•"/>
            </a:pPr>
            <a:r>
              <a:rPr lang="en-US" sz="2753">
                <a:solidFill>
                  <a:srgbClr val="050056"/>
                </a:solidFill>
                <a:latin typeface="Agrandir"/>
                <a:ea typeface="Agrandir"/>
                <a:cs typeface="Agrandir"/>
                <a:sym typeface="Agrandir"/>
              </a:rPr>
              <a:t>Heart disease has been the leading cause of death worldwide for the past 10 years.</a:t>
            </a:r>
          </a:p>
          <a:p>
            <a:pPr algn="ctr">
              <a:lnSpc>
                <a:spcPts val="3689"/>
              </a:lnSpc>
            </a:pPr>
            <a:endParaRPr lang="en-US" sz="2753">
              <a:solidFill>
                <a:srgbClr val="050056"/>
              </a:solidFill>
              <a:latin typeface="Agrandir"/>
              <a:ea typeface="Agrandir"/>
              <a:cs typeface="Agrandir"/>
              <a:sym typeface="Agrandir"/>
            </a:endParaRPr>
          </a:p>
          <a:p>
            <a:pPr marL="594495" lvl="1" indent="-297247" algn="ctr">
              <a:lnSpc>
                <a:spcPts val="3689"/>
              </a:lnSpc>
              <a:buFont typeface="Arial"/>
              <a:buChar char="•"/>
            </a:pPr>
            <a:r>
              <a:rPr lang="en-US" sz="2753">
                <a:solidFill>
                  <a:srgbClr val="050056"/>
                </a:solidFill>
                <a:latin typeface="Agrandir"/>
                <a:ea typeface="Agrandir"/>
                <a:cs typeface="Agrandir"/>
                <a:sym typeface="Agrandir"/>
              </a:rPr>
              <a:t>There are several different symptoms associated with heart disease, which makes it difficult to diagnose quickly and accurately.</a:t>
            </a:r>
          </a:p>
          <a:p>
            <a:pPr algn="ctr">
              <a:lnSpc>
                <a:spcPts val="3689"/>
              </a:lnSpc>
            </a:pPr>
            <a:endParaRPr lang="en-US" sz="2753">
              <a:solidFill>
                <a:srgbClr val="050056"/>
              </a:solidFill>
              <a:latin typeface="Agrandir"/>
              <a:ea typeface="Agrandir"/>
              <a:cs typeface="Agrandir"/>
              <a:sym typeface="Agrandir"/>
            </a:endParaRPr>
          </a:p>
          <a:p>
            <a:pPr marL="594495" lvl="1" indent="-297247" algn="ctr">
              <a:lnSpc>
                <a:spcPts val="3689"/>
              </a:lnSpc>
              <a:buFont typeface="Arial"/>
              <a:buChar char="•"/>
            </a:pPr>
            <a:r>
              <a:rPr lang="en-US" sz="2753">
                <a:solidFill>
                  <a:srgbClr val="050056"/>
                </a:solidFill>
                <a:latin typeface="Agrandir"/>
                <a:ea typeface="Agrandir"/>
                <a:cs typeface="Agrandir"/>
                <a:sym typeface="Agrandir"/>
              </a:rPr>
              <a:t> Machine learning techniques can help solve this problem by analyzing medical data and predicting the chances of heart disease more efficiently..</a:t>
            </a:r>
          </a:p>
        </p:txBody>
      </p:sp>
      <p:grpSp>
        <p:nvGrpSpPr>
          <p:cNvPr id="8" name="Group 8"/>
          <p:cNvGrpSpPr/>
          <p:nvPr/>
        </p:nvGrpSpPr>
        <p:grpSpPr>
          <a:xfrm>
            <a:off x="-2074875" y="7084054"/>
            <a:ext cx="7847157" cy="784715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C2756">
                    <a:alpha val="100000"/>
                  </a:srgbClr>
                </a:gs>
                <a:gs pos="100000">
                  <a:srgbClr val="1E527D">
                    <a:alpha val="100000"/>
                  </a:srgbClr>
                </a:gs>
              </a:gsLst>
              <a:lin ang="0"/>
            </a:gradFill>
            <a:ln cap="sq">
              <a:no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05007" y="2505747"/>
            <a:ext cx="5967715" cy="7781253"/>
            <a:chOff x="0" y="0"/>
            <a:chExt cx="660400" cy="861090"/>
          </a:xfrm>
        </p:grpSpPr>
        <p:sp>
          <p:nvSpPr>
            <p:cNvPr id="12" name="Freeform 12"/>
            <p:cNvSpPr/>
            <p:nvPr/>
          </p:nvSpPr>
          <p:spPr>
            <a:xfrm>
              <a:off x="0" y="0"/>
              <a:ext cx="660400" cy="861090"/>
            </a:xfrm>
            <a:custGeom>
              <a:avLst/>
              <a:gdLst/>
              <a:ahLst/>
              <a:cxnLst/>
              <a:rect l="l" t="t" r="r" b="b"/>
              <a:pathLst>
                <a:path w="660400" h="86109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9575"/>
                  </a:cubicBezTo>
                  <a:lnTo>
                    <a:pt x="660400" y="861090"/>
                  </a:lnTo>
                  <a:lnTo>
                    <a:pt x="0" y="861090"/>
                  </a:lnTo>
                  <a:lnTo>
                    <a:pt x="0" y="329969"/>
                  </a:lnTo>
                  <a:cubicBezTo>
                    <a:pt x="1782" y="185660"/>
                    <a:pt x="93019" y="64045"/>
                    <a:pt x="220252" y="19070"/>
                  </a:cubicBezTo>
                  <a:close/>
                </a:path>
              </a:pathLst>
            </a:custGeom>
            <a:blipFill>
              <a:blip r:embed="rId3"/>
              <a:stretch>
                <a:fillRect l="-28131" r="-67574"/>
              </a:stretch>
            </a:blipFill>
          </p:spPr>
        </p:sp>
      </p:grpSp>
      <p:sp>
        <p:nvSpPr>
          <p:cNvPr id="13" name="Freeform 13"/>
          <p:cNvSpPr/>
          <p:nvPr/>
        </p:nvSpPr>
        <p:spPr>
          <a:xfrm rot="-1175460">
            <a:off x="11182702" y="7484281"/>
            <a:ext cx="3905319" cy="4114800"/>
          </a:xfrm>
          <a:custGeom>
            <a:avLst/>
            <a:gdLst/>
            <a:ahLst/>
            <a:cxnLst/>
            <a:rect l="l" t="t" r="r" b="b"/>
            <a:pathLst>
              <a:path w="3905319" h="4114800">
                <a:moveTo>
                  <a:pt x="0" y="0"/>
                </a:moveTo>
                <a:lnTo>
                  <a:pt x="3905319" y="0"/>
                </a:lnTo>
                <a:lnTo>
                  <a:pt x="3905319" y="4114800"/>
                </a:lnTo>
                <a:lnTo>
                  <a:pt x="0" y="411480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7259675" y="3110232"/>
            <a:ext cx="9462968" cy="346989"/>
          </a:xfrm>
          <a:prstGeom prst="rect">
            <a:avLst/>
          </a:prstGeom>
        </p:spPr>
        <p:txBody>
          <a:bodyPr lIns="0" tIns="0" rIns="0" bIns="0" rtlCol="0" anchor="t">
            <a:spAutoFit/>
          </a:bodyPr>
          <a:lstStyle/>
          <a:p>
            <a:pPr algn="ctr">
              <a:lnSpc>
                <a:spcPts val="2646"/>
              </a:lnSpc>
              <a:spcBef>
                <a:spcPct val="0"/>
              </a:spcBef>
            </a:pPr>
            <a:r>
              <a:rPr lang="en-US" sz="2544">
                <a:gradFill>
                  <a:gsLst>
                    <a:gs pos="0">
                      <a:srgbClr val="0C2756">
                        <a:alpha val="100000"/>
                      </a:srgbClr>
                    </a:gs>
                    <a:gs pos="100000">
                      <a:srgbClr val="1E527D">
                        <a:alpha val="100000"/>
                      </a:srgbClr>
                    </a:gs>
                  </a:gsLst>
                  <a:lin ang="0"/>
                </a:gradFill>
                <a:latin typeface="Fredoka"/>
                <a:ea typeface="Fredoka"/>
                <a:cs typeface="Fredoka"/>
                <a:sym typeface="Fredoka"/>
              </a:rPr>
              <a:t>THIS PROJECT IS RELATED TO HEART DISEASE PREDICTION.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514350" y="-1221579"/>
            <a:ext cx="20831283" cy="3086100"/>
            <a:chOff x="0" y="0"/>
            <a:chExt cx="5486429" cy="812800"/>
          </a:xfrm>
        </p:grpSpPr>
        <p:sp>
          <p:nvSpPr>
            <p:cNvPr id="4" name="Freeform 4"/>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5" name="TextBox 5"/>
            <p:cNvSpPr txBox="1"/>
            <p:nvPr/>
          </p:nvSpPr>
          <p:spPr>
            <a:xfrm>
              <a:off x="0" y="-28575"/>
              <a:ext cx="5486429" cy="841375"/>
            </a:xfrm>
            <a:prstGeom prst="rect">
              <a:avLst/>
            </a:prstGeom>
          </p:spPr>
          <p:txBody>
            <a:bodyPr lIns="50800" tIns="50800" rIns="50800" bIns="50800" rtlCol="0" anchor="ctr"/>
            <a:lstStyle/>
            <a:p>
              <a:pPr algn="ctr">
                <a:lnSpc>
                  <a:spcPts val="2126"/>
                </a:lnSpc>
              </a:pPr>
              <a:endParaRPr/>
            </a:p>
          </p:txBody>
        </p:sp>
      </p:grpSp>
      <p:sp>
        <p:nvSpPr>
          <p:cNvPr id="6" name="TextBox 6"/>
          <p:cNvSpPr txBox="1"/>
          <p:nvPr/>
        </p:nvSpPr>
        <p:spPr>
          <a:xfrm>
            <a:off x="5486400" y="143607"/>
            <a:ext cx="6670596" cy="916074"/>
          </a:xfrm>
          <a:prstGeom prst="rect">
            <a:avLst/>
          </a:prstGeom>
        </p:spPr>
        <p:txBody>
          <a:bodyPr lIns="0" tIns="0" rIns="0" bIns="0" rtlCol="0" anchor="t">
            <a:spAutoFit/>
          </a:bodyPr>
          <a:lstStyle/>
          <a:p>
            <a:pPr algn="ctr">
              <a:lnSpc>
                <a:spcPts val="6910"/>
              </a:lnSpc>
              <a:spcBef>
                <a:spcPct val="0"/>
              </a:spcBef>
            </a:pPr>
            <a:r>
              <a:rPr lang="en-US" sz="6644" dirty="0">
                <a:solidFill>
                  <a:srgbClr val="FFFFFF"/>
                </a:solidFill>
                <a:latin typeface="Anton"/>
                <a:ea typeface="Anton"/>
                <a:cs typeface="Anton"/>
                <a:sym typeface="Anton"/>
              </a:rPr>
              <a:t>PROBLEM STATEMENT</a:t>
            </a:r>
          </a:p>
        </p:txBody>
      </p:sp>
      <p:grpSp>
        <p:nvGrpSpPr>
          <p:cNvPr id="7" name="Group 7"/>
          <p:cNvGrpSpPr/>
          <p:nvPr/>
        </p:nvGrpSpPr>
        <p:grpSpPr>
          <a:xfrm>
            <a:off x="-2074875" y="7084054"/>
            <a:ext cx="7847157" cy="784715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C2756">
                    <a:alpha val="100000"/>
                  </a:srgbClr>
                </a:gs>
                <a:gs pos="100000">
                  <a:srgbClr val="1E527D">
                    <a:alpha val="100000"/>
                  </a:srgbClr>
                </a:gs>
              </a:gsLst>
              <a:lin ang="0"/>
            </a:gradFill>
            <a:ln cap="sq">
              <a:no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843677" y="6036855"/>
            <a:ext cx="6976882" cy="3466812"/>
            <a:chOff x="0" y="0"/>
            <a:chExt cx="817871" cy="406400"/>
          </a:xfrm>
        </p:grpSpPr>
        <p:sp>
          <p:nvSpPr>
            <p:cNvPr id="11" name="Freeform 11"/>
            <p:cNvSpPr/>
            <p:nvPr/>
          </p:nvSpPr>
          <p:spPr>
            <a:xfrm>
              <a:off x="0" y="0"/>
              <a:ext cx="817871" cy="406400"/>
            </a:xfrm>
            <a:custGeom>
              <a:avLst/>
              <a:gdLst/>
              <a:ahLst/>
              <a:cxnLst/>
              <a:rect l="l" t="t" r="r" b="b"/>
              <a:pathLst>
                <a:path w="817871" h="406400">
                  <a:moveTo>
                    <a:pt x="614671" y="0"/>
                  </a:moveTo>
                  <a:cubicBezTo>
                    <a:pt x="726901" y="0"/>
                    <a:pt x="817871" y="90970"/>
                    <a:pt x="817871" y="203200"/>
                  </a:cubicBezTo>
                  <a:cubicBezTo>
                    <a:pt x="817871" y="315430"/>
                    <a:pt x="726901" y="406400"/>
                    <a:pt x="614671" y="406400"/>
                  </a:cubicBezTo>
                  <a:lnTo>
                    <a:pt x="203200" y="406400"/>
                  </a:lnTo>
                  <a:cubicBezTo>
                    <a:pt x="90970" y="406400"/>
                    <a:pt x="0" y="315430"/>
                    <a:pt x="0" y="203200"/>
                  </a:cubicBezTo>
                  <a:cubicBezTo>
                    <a:pt x="0" y="90970"/>
                    <a:pt x="90970" y="0"/>
                    <a:pt x="203200" y="0"/>
                  </a:cubicBezTo>
                  <a:lnTo>
                    <a:pt x="614671" y="0"/>
                  </a:lnTo>
                </a:path>
              </a:pathLst>
            </a:custGeom>
            <a:blipFill>
              <a:blip r:embed="rId3"/>
              <a:stretch>
                <a:fillRect t="-3303" b="-30778"/>
              </a:stretch>
            </a:blipFill>
          </p:spPr>
        </p:sp>
      </p:grpSp>
      <p:grpSp>
        <p:nvGrpSpPr>
          <p:cNvPr id="12" name="Group 12"/>
          <p:cNvGrpSpPr/>
          <p:nvPr/>
        </p:nvGrpSpPr>
        <p:grpSpPr>
          <a:xfrm>
            <a:off x="843677" y="2419638"/>
            <a:ext cx="6976882" cy="3466812"/>
            <a:chOff x="0" y="0"/>
            <a:chExt cx="817871" cy="406400"/>
          </a:xfrm>
        </p:grpSpPr>
        <p:sp>
          <p:nvSpPr>
            <p:cNvPr id="13" name="Freeform 13"/>
            <p:cNvSpPr/>
            <p:nvPr/>
          </p:nvSpPr>
          <p:spPr>
            <a:xfrm>
              <a:off x="0" y="0"/>
              <a:ext cx="817871" cy="406400"/>
            </a:xfrm>
            <a:custGeom>
              <a:avLst/>
              <a:gdLst/>
              <a:ahLst/>
              <a:cxnLst/>
              <a:rect l="l" t="t" r="r" b="b"/>
              <a:pathLst>
                <a:path w="817871" h="406400">
                  <a:moveTo>
                    <a:pt x="614671" y="0"/>
                  </a:moveTo>
                  <a:cubicBezTo>
                    <a:pt x="726901" y="0"/>
                    <a:pt x="817871" y="90970"/>
                    <a:pt x="817871" y="203200"/>
                  </a:cubicBezTo>
                  <a:cubicBezTo>
                    <a:pt x="817871" y="315430"/>
                    <a:pt x="726901" y="406400"/>
                    <a:pt x="614671" y="406400"/>
                  </a:cubicBezTo>
                  <a:lnTo>
                    <a:pt x="203200" y="406400"/>
                  </a:lnTo>
                  <a:cubicBezTo>
                    <a:pt x="90970" y="406400"/>
                    <a:pt x="0" y="315430"/>
                    <a:pt x="0" y="203200"/>
                  </a:cubicBezTo>
                  <a:cubicBezTo>
                    <a:pt x="0" y="90970"/>
                    <a:pt x="90970" y="0"/>
                    <a:pt x="203200" y="0"/>
                  </a:cubicBezTo>
                  <a:lnTo>
                    <a:pt x="614671" y="0"/>
                  </a:lnTo>
                </a:path>
              </a:pathLst>
            </a:custGeom>
            <a:blipFill>
              <a:blip r:embed="rId4"/>
              <a:stretch>
                <a:fillRect t="-17040" b="-17040"/>
              </a:stretch>
            </a:blipFill>
          </p:spPr>
        </p:sp>
      </p:grpSp>
      <p:sp>
        <p:nvSpPr>
          <p:cNvPr id="14" name="Freeform 14"/>
          <p:cNvSpPr/>
          <p:nvPr/>
        </p:nvSpPr>
        <p:spPr>
          <a:xfrm rot="7693747" flipH="1">
            <a:off x="13267975" y="5179637"/>
            <a:ext cx="5404519" cy="10214726"/>
          </a:xfrm>
          <a:custGeom>
            <a:avLst/>
            <a:gdLst/>
            <a:ahLst/>
            <a:cxnLst/>
            <a:rect l="l" t="t" r="r" b="b"/>
            <a:pathLst>
              <a:path w="5404519" h="10214726">
                <a:moveTo>
                  <a:pt x="5404519" y="0"/>
                </a:moveTo>
                <a:lnTo>
                  <a:pt x="0" y="0"/>
                </a:lnTo>
                <a:lnTo>
                  <a:pt x="0" y="10214726"/>
                </a:lnTo>
                <a:lnTo>
                  <a:pt x="5404519" y="10214726"/>
                </a:lnTo>
                <a:lnTo>
                  <a:pt x="5404519"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8474746" y="3226175"/>
            <a:ext cx="8784554" cy="4544085"/>
          </a:xfrm>
          <a:prstGeom prst="rect">
            <a:avLst/>
          </a:prstGeom>
        </p:spPr>
        <p:txBody>
          <a:bodyPr lIns="0" tIns="0" rIns="0" bIns="0" rtlCol="0" anchor="t">
            <a:spAutoFit/>
          </a:bodyPr>
          <a:lstStyle/>
          <a:p>
            <a:pPr marL="614233" lvl="1" indent="-307117" algn="ctr">
              <a:lnSpc>
                <a:spcPts val="2958"/>
              </a:lnSpc>
              <a:buFont typeface="Arial"/>
              <a:buChar char="•"/>
            </a:pPr>
            <a:r>
              <a:rPr lang="en-US" sz="2844" b="1">
                <a:gradFill>
                  <a:gsLst>
                    <a:gs pos="0">
                      <a:srgbClr val="0C2756">
                        <a:alpha val="100000"/>
                      </a:srgbClr>
                    </a:gs>
                    <a:gs pos="100000">
                      <a:srgbClr val="1E527D">
                        <a:alpha val="100000"/>
                      </a:srgbClr>
                    </a:gs>
                  </a:gsLst>
                  <a:lin ang="0"/>
                </a:gradFill>
                <a:latin typeface="Agrandir Bold"/>
                <a:ea typeface="Agrandir Bold"/>
                <a:cs typeface="Agrandir Bold"/>
                <a:sym typeface="Agrandir Bold"/>
              </a:rPr>
              <a:t>Heart disease is difficult to diagnose early because symptoms vary and traditional diagnostic tools are costly or less efficient.</a:t>
            </a:r>
          </a:p>
          <a:p>
            <a:pPr algn="ctr">
              <a:lnSpc>
                <a:spcPts val="2958"/>
              </a:lnSpc>
            </a:pPr>
            <a:endParaRPr lang="en-US" sz="2844" b="1">
              <a:gradFill>
                <a:gsLst>
                  <a:gs pos="0">
                    <a:srgbClr val="0C2756">
                      <a:alpha val="100000"/>
                    </a:srgbClr>
                  </a:gs>
                  <a:gs pos="100000">
                    <a:srgbClr val="1E527D">
                      <a:alpha val="100000"/>
                    </a:srgbClr>
                  </a:gs>
                </a:gsLst>
                <a:lin ang="0"/>
              </a:gradFill>
              <a:latin typeface="Agrandir Bold"/>
              <a:ea typeface="Agrandir Bold"/>
              <a:cs typeface="Agrandir Bold"/>
              <a:sym typeface="Agrandir Bold"/>
            </a:endParaRPr>
          </a:p>
          <a:p>
            <a:pPr marL="614233" lvl="1" indent="-307117" algn="ctr">
              <a:lnSpc>
                <a:spcPts val="2958"/>
              </a:lnSpc>
              <a:buFont typeface="Arial"/>
              <a:buChar char="•"/>
            </a:pPr>
            <a:r>
              <a:rPr lang="en-US" sz="2844" b="1">
                <a:gradFill>
                  <a:gsLst>
                    <a:gs pos="0">
                      <a:srgbClr val="0C2756">
                        <a:alpha val="100000"/>
                      </a:srgbClr>
                    </a:gs>
                    <a:gs pos="100000">
                      <a:srgbClr val="1E527D">
                        <a:alpha val="100000"/>
                      </a:srgbClr>
                    </a:gs>
                  </a:gsLst>
                  <a:lin ang="0"/>
                </a:gradFill>
                <a:latin typeface="Agrandir Bold"/>
                <a:ea typeface="Agrandir Bold"/>
                <a:cs typeface="Agrandir Bold"/>
                <a:sym typeface="Agrandir Bold"/>
              </a:rPr>
              <a:t>There is a need for a fast, accurate, and affordable machine learning model that can predict heart disease using patient medical data.</a:t>
            </a:r>
          </a:p>
          <a:p>
            <a:pPr marL="614233" lvl="1" indent="-307117" algn="ctr">
              <a:lnSpc>
                <a:spcPts val="2958"/>
              </a:lnSpc>
              <a:buFont typeface="Arial"/>
              <a:buChar char="•"/>
            </a:pPr>
            <a:r>
              <a:rPr lang="en-US" sz="2844" b="1">
                <a:gradFill>
                  <a:gsLst>
                    <a:gs pos="0">
                      <a:srgbClr val="0C2756">
                        <a:alpha val="100000"/>
                      </a:srgbClr>
                    </a:gs>
                    <a:gs pos="100000">
                      <a:srgbClr val="1E527D">
                        <a:alpha val="100000"/>
                      </a:srgbClr>
                    </a:gs>
                  </a:gsLst>
                  <a:lin ang="0"/>
                </a:gradFill>
                <a:latin typeface="Agrandir Bold"/>
                <a:ea typeface="Agrandir Bold"/>
                <a:cs typeface="Agrandir Bold"/>
                <a:sym typeface="Agrandir Bold"/>
              </a:rPr>
              <a:t>Lack of early prediction increases the risk of severe complications, making timely detection essential for reducing mortality rates.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3" name="Freeform 3"/>
          <p:cNvSpPr/>
          <p:nvPr/>
        </p:nvSpPr>
        <p:spPr>
          <a:xfrm>
            <a:off x="0" y="3365436"/>
            <a:ext cx="3940747" cy="4114800"/>
          </a:xfrm>
          <a:custGeom>
            <a:avLst/>
            <a:gdLst/>
            <a:ahLst/>
            <a:cxnLst/>
            <a:rect l="l" t="t" r="r" b="b"/>
            <a:pathLst>
              <a:path w="3940747" h="4114800">
                <a:moveTo>
                  <a:pt x="0" y="0"/>
                </a:moveTo>
                <a:lnTo>
                  <a:pt x="3940747" y="0"/>
                </a:lnTo>
                <a:lnTo>
                  <a:pt x="394074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14350" y="-1221579"/>
            <a:ext cx="20831283" cy="3086100"/>
            <a:chOff x="0" y="0"/>
            <a:chExt cx="5486429" cy="812800"/>
          </a:xfrm>
        </p:grpSpPr>
        <p:sp>
          <p:nvSpPr>
            <p:cNvPr id="5" name="Freeform 5"/>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6" name="TextBox 6"/>
            <p:cNvSpPr txBox="1"/>
            <p:nvPr/>
          </p:nvSpPr>
          <p:spPr>
            <a:xfrm>
              <a:off x="0" y="-28575"/>
              <a:ext cx="5486429" cy="841375"/>
            </a:xfrm>
            <a:prstGeom prst="rect">
              <a:avLst/>
            </a:prstGeom>
          </p:spPr>
          <p:txBody>
            <a:bodyPr lIns="50800" tIns="50800" rIns="50800" bIns="50800" rtlCol="0" anchor="ctr"/>
            <a:lstStyle/>
            <a:p>
              <a:pPr algn="ctr">
                <a:lnSpc>
                  <a:spcPts val="2126"/>
                </a:lnSpc>
              </a:pPr>
              <a:endParaRPr/>
            </a:p>
          </p:txBody>
        </p:sp>
      </p:grpSp>
      <p:sp>
        <p:nvSpPr>
          <p:cNvPr id="7" name="TextBox 7"/>
          <p:cNvSpPr txBox="1"/>
          <p:nvPr/>
        </p:nvSpPr>
        <p:spPr>
          <a:xfrm>
            <a:off x="6156365" y="416721"/>
            <a:ext cx="5975271" cy="916074"/>
          </a:xfrm>
          <a:prstGeom prst="rect">
            <a:avLst/>
          </a:prstGeom>
        </p:spPr>
        <p:txBody>
          <a:bodyPr lIns="0" tIns="0" rIns="0" bIns="0" rtlCol="0" anchor="t">
            <a:spAutoFit/>
          </a:bodyPr>
          <a:lstStyle/>
          <a:p>
            <a:pPr algn="ctr">
              <a:lnSpc>
                <a:spcPts val="6910"/>
              </a:lnSpc>
              <a:spcBef>
                <a:spcPct val="0"/>
              </a:spcBef>
            </a:pPr>
            <a:r>
              <a:rPr lang="en-US" sz="6644">
                <a:solidFill>
                  <a:srgbClr val="FFFFFF"/>
                </a:solidFill>
                <a:latin typeface="Anton"/>
                <a:ea typeface="Anton"/>
                <a:cs typeface="Anton"/>
                <a:sym typeface="Anton"/>
              </a:rPr>
              <a:t>PROJECT OVERVIEW</a:t>
            </a:r>
          </a:p>
        </p:txBody>
      </p:sp>
      <p:sp>
        <p:nvSpPr>
          <p:cNvPr id="8" name="TextBox 8"/>
          <p:cNvSpPr txBox="1"/>
          <p:nvPr/>
        </p:nvSpPr>
        <p:spPr>
          <a:xfrm>
            <a:off x="4304407" y="2069554"/>
            <a:ext cx="12954893" cy="6384558"/>
          </a:xfrm>
          <a:prstGeom prst="rect">
            <a:avLst/>
          </a:prstGeom>
        </p:spPr>
        <p:txBody>
          <a:bodyPr lIns="0" tIns="0" rIns="0" bIns="0" rtlCol="0" anchor="t">
            <a:spAutoFit/>
          </a:bodyPr>
          <a:lstStyle/>
          <a:p>
            <a:pPr marL="738261" lvl="1" indent="-369131" algn="ctr">
              <a:lnSpc>
                <a:spcPts val="3556"/>
              </a:lnSpc>
              <a:buFont typeface="Arial"/>
              <a:buChar char="•"/>
            </a:pPr>
            <a:r>
              <a:rPr lang="en-US" sz="3419" b="1">
                <a:gradFill>
                  <a:gsLst>
                    <a:gs pos="0">
                      <a:srgbClr val="0C2756">
                        <a:alpha val="100000"/>
                      </a:srgbClr>
                    </a:gs>
                    <a:gs pos="100000">
                      <a:srgbClr val="1E527D">
                        <a:alpha val="100000"/>
                      </a:srgbClr>
                    </a:gs>
                  </a:gsLst>
                  <a:lin ang="0"/>
                </a:gradFill>
                <a:latin typeface="Agrandir Bold"/>
                <a:ea typeface="Agrandir Bold"/>
                <a:cs typeface="Agrandir Bold"/>
                <a:sym typeface="Agrandir Bold"/>
              </a:rPr>
              <a:t>THIS PROJECT FOCUSES ON PREDICTING HEART DISEASE USING MACHINE LEARNING TECHNIQUES, SPECIFICALLY LOGISTIC REGRESSION.</a:t>
            </a:r>
          </a:p>
          <a:p>
            <a:pPr algn="ctr">
              <a:lnSpc>
                <a:spcPts val="3556"/>
              </a:lnSpc>
            </a:pPr>
            <a:endParaRPr lang="en-US" sz="3419" b="1">
              <a:gradFill>
                <a:gsLst>
                  <a:gs pos="0">
                    <a:srgbClr val="0C2756">
                      <a:alpha val="100000"/>
                    </a:srgbClr>
                  </a:gs>
                  <a:gs pos="100000">
                    <a:srgbClr val="1E527D">
                      <a:alpha val="100000"/>
                    </a:srgbClr>
                  </a:gs>
                </a:gsLst>
                <a:lin ang="0"/>
              </a:gradFill>
              <a:latin typeface="Agrandir Bold"/>
              <a:ea typeface="Agrandir Bold"/>
              <a:cs typeface="Agrandir Bold"/>
              <a:sym typeface="Agrandir Bold"/>
            </a:endParaRPr>
          </a:p>
          <a:p>
            <a:pPr marL="738261" lvl="1" indent="-369131" algn="ctr">
              <a:lnSpc>
                <a:spcPts val="3556"/>
              </a:lnSpc>
              <a:buFont typeface="Arial"/>
              <a:buChar char="•"/>
            </a:pPr>
            <a:r>
              <a:rPr lang="en-US" sz="3419" b="1">
                <a:gradFill>
                  <a:gsLst>
                    <a:gs pos="0">
                      <a:srgbClr val="0C2756">
                        <a:alpha val="100000"/>
                      </a:srgbClr>
                    </a:gs>
                    <a:gs pos="100000">
                      <a:srgbClr val="1E527D">
                        <a:alpha val="100000"/>
                      </a:srgbClr>
                    </a:gs>
                  </a:gsLst>
                  <a:lin ang="0"/>
                </a:gradFill>
                <a:latin typeface="Agrandir Bold"/>
                <a:ea typeface="Agrandir Bold"/>
                <a:cs typeface="Agrandir Bold"/>
                <a:sym typeface="Agrandir Bold"/>
              </a:rPr>
              <a:t>The system analyzes key medical attributes such as age, blood pressure, cholesterol, heart rate, and other clinical features to determine the risk of heart disease.</a:t>
            </a:r>
          </a:p>
          <a:p>
            <a:pPr algn="ctr">
              <a:lnSpc>
                <a:spcPts val="3556"/>
              </a:lnSpc>
            </a:pPr>
            <a:endParaRPr lang="en-US" sz="3419" b="1">
              <a:gradFill>
                <a:gsLst>
                  <a:gs pos="0">
                    <a:srgbClr val="0C2756">
                      <a:alpha val="100000"/>
                    </a:srgbClr>
                  </a:gs>
                  <a:gs pos="100000">
                    <a:srgbClr val="1E527D">
                      <a:alpha val="100000"/>
                    </a:srgbClr>
                  </a:gs>
                </a:gsLst>
                <a:lin ang="0"/>
              </a:gradFill>
              <a:latin typeface="Agrandir Bold"/>
              <a:ea typeface="Agrandir Bold"/>
              <a:cs typeface="Agrandir Bold"/>
              <a:sym typeface="Agrandir Bold"/>
            </a:endParaRPr>
          </a:p>
          <a:p>
            <a:pPr marL="738261" lvl="1" indent="-369131" algn="ctr">
              <a:lnSpc>
                <a:spcPts val="3556"/>
              </a:lnSpc>
              <a:buFont typeface="Arial"/>
              <a:buChar char="•"/>
            </a:pPr>
            <a:r>
              <a:rPr lang="en-US" sz="3419" b="1">
                <a:gradFill>
                  <a:gsLst>
                    <a:gs pos="0">
                      <a:srgbClr val="0C2756">
                        <a:alpha val="100000"/>
                      </a:srgbClr>
                    </a:gs>
                    <a:gs pos="100000">
                      <a:srgbClr val="1E527D">
                        <a:alpha val="100000"/>
                      </a:srgbClr>
                    </a:gs>
                  </a:gsLst>
                  <a:lin ang="0"/>
                </a:gradFill>
                <a:latin typeface="Agrandir Bold"/>
                <a:ea typeface="Agrandir Bold"/>
                <a:cs typeface="Agrandir Bold"/>
                <a:sym typeface="Agrandir Bold"/>
              </a:rPr>
              <a:t>The goal of the project is to provide a fast, reliable, and cost-effective tool that helps in early diagnosis and improves patient health outcomes.</a:t>
            </a:r>
          </a:p>
          <a:p>
            <a:pPr algn="ctr">
              <a:lnSpc>
                <a:spcPts val="3556"/>
              </a:lnSpc>
              <a:spcBef>
                <a:spcPct val="0"/>
              </a:spcBef>
            </a:pPr>
            <a:endParaRPr lang="en-US" sz="3419" b="1">
              <a:gradFill>
                <a:gsLst>
                  <a:gs pos="0">
                    <a:srgbClr val="0C2756">
                      <a:alpha val="100000"/>
                    </a:srgbClr>
                  </a:gs>
                  <a:gs pos="100000">
                    <a:srgbClr val="1E527D">
                      <a:alpha val="100000"/>
                    </a:srgbClr>
                  </a:gs>
                </a:gsLst>
                <a:lin ang="0"/>
              </a:gradFill>
              <a:latin typeface="Agrandir Bold"/>
              <a:ea typeface="Agrandir Bold"/>
              <a:cs typeface="Agrandir Bold"/>
              <a:sym typeface="Agrandir Bold"/>
            </a:endParaRPr>
          </a:p>
        </p:txBody>
      </p:sp>
      <p:sp>
        <p:nvSpPr>
          <p:cNvPr id="9" name="Freeform 9"/>
          <p:cNvSpPr/>
          <p:nvPr/>
        </p:nvSpPr>
        <p:spPr>
          <a:xfrm rot="-1175460">
            <a:off x="9720814" y="7598234"/>
            <a:ext cx="3905319" cy="4114800"/>
          </a:xfrm>
          <a:custGeom>
            <a:avLst/>
            <a:gdLst/>
            <a:ahLst/>
            <a:cxnLst/>
            <a:rect l="l" t="t" r="r" b="b"/>
            <a:pathLst>
              <a:path w="3905319" h="4114800">
                <a:moveTo>
                  <a:pt x="0" y="0"/>
                </a:moveTo>
                <a:lnTo>
                  <a:pt x="3905320" y="0"/>
                </a:lnTo>
                <a:lnTo>
                  <a:pt x="3905320" y="4114800"/>
                </a:lnTo>
                <a:lnTo>
                  <a:pt x="0" y="411480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10" name="Freeform 10"/>
          <p:cNvSpPr/>
          <p:nvPr/>
        </p:nvSpPr>
        <p:spPr>
          <a:xfrm rot="-1381670" flipH="1" flipV="1">
            <a:off x="14985666" y="-4997558"/>
            <a:ext cx="5404519" cy="10214726"/>
          </a:xfrm>
          <a:custGeom>
            <a:avLst/>
            <a:gdLst/>
            <a:ahLst/>
            <a:cxnLst/>
            <a:rect l="l" t="t" r="r" b="b"/>
            <a:pathLst>
              <a:path w="5404519" h="10214726">
                <a:moveTo>
                  <a:pt x="5404518" y="10214727"/>
                </a:moveTo>
                <a:lnTo>
                  <a:pt x="0" y="10214727"/>
                </a:lnTo>
                <a:lnTo>
                  <a:pt x="0" y="0"/>
                </a:lnTo>
                <a:lnTo>
                  <a:pt x="5404518" y="0"/>
                </a:lnTo>
                <a:lnTo>
                  <a:pt x="5404518" y="10214727"/>
                </a:lnTo>
                <a:close/>
              </a:path>
            </a:pathLst>
          </a:custGeom>
          <a:blipFill>
            <a:blip r:embed="rId7">
              <a:alphaModFix amt="50000"/>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514350" y="-1221579"/>
            <a:ext cx="20831283" cy="3086100"/>
            <a:chOff x="0" y="0"/>
            <a:chExt cx="5486429" cy="812800"/>
          </a:xfrm>
        </p:grpSpPr>
        <p:sp>
          <p:nvSpPr>
            <p:cNvPr id="4" name="Freeform 4"/>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5" name="TextBox 5"/>
            <p:cNvSpPr txBox="1"/>
            <p:nvPr/>
          </p:nvSpPr>
          <p:spPr>
            <a:xfrm>
              <a:off x="0" y="-28575"/>
              <a:ext cx="5486429" cy="841375"/>
            </a:xfrm>
            <a:prstGeom prst="rect">
              <a:avLst/>
            </a:prstGeom>
          </p:spPr>
          <p:txBody>
            <a:bodyPr lIns="50800" tIns="50800" rIns="50800" bIns="50800" rtlCol="0" anchor="ctr"/>
            <a:lstStyle/>
            <a:p>
              <a:pPr algn="ctr">
                <a:lnSpc>
                  <a:spcPts val="2126"/>
                </a:lnSpc>
              </a:pPr>
              <a:endParaRPr/>
            </a:p>
          </p:txBody>
        </p:sp>
      </p:grpSp>
      <p:grpSp>
        <p:nvGrpSpPr>
          <p:cNvPr id="6" name="Group 6"/>
          <p:cNvGrpSpPr/>
          <p:nvPr/>
        </p:nvGrpSpPr>
        <p:grpSpPr>
          <a:xfrm>
            <a:off x="2844267" y="5053170"/>
            <a:ext cx="4262573" cy="919938"/>
            <a:chOff x="0" y="0"/>
            <a:chExt cx="1046488" cy="225850"/>
          </a:xfrm>
        </p:grpSpPr>
        <p:sp>
          <p:nvSpPr>
            <p:cNvPr id="7" name="Freeform 7"/>
            <p:cNvSpPr/>
            <p:nvPr/>
          </p:nvSpPr>
          <p:spPr>
            <a:xfrm>
              <a:off x="0" y="0"/>
              <a:ext cx="1046488" cy="225850"/>
            </a:xfrm>
            <a:custGeom>
              <a:avLst/>
              <a:gdLst/>
              <a:ahLst/>
              <a:cxnLst/>
              <a:rect l="l" t="t" r="r" b="b"/>
              <a:pathLst>
                <a:path w="1046488" h="225850">
                  <a:moveTo>
                    <a:pt x="112925" y="0"/>
                  </a:moveTo>
                  <a:lnTo>
                    <a:pt x="933563" y="0"/>
                  </a:lnTo>
                  <a:cubicBezTo>
                    <a:pt x="963512" y="0"/>
                    <a:pt x="992235" y="11897"/>
                    <a:pt x="1013413" y="33075"/>
                  </a:cubicBezTo>
                  <a:cubicBezTo>
                    <a:pt x="1034590" y="54253"/>
                    <a:pt x="1046488" y="82976"/>
                    <a:pt x="1046488" y="112925"/>
                  </a:cubicBezTo>
                  <a:lnTo>
                    <a:pt x="1046488" y="112925"/>
                  </a:lnTo>
                  <a:cubicBezTo>
                    <a:pt x="1046488" y="175292"/>
                    <a:pt x="995929" y="225850"/>
                    <a:pt x="933563" y="225850"/>
                  </a:cubicBezTo>
                  <a:lnTo>
                    <a:pt x="112925" y="225850"/>
                  </a:lnTo>
                  <a:cubicBezTo>
                    <a:pt x="82976" y="225850"/>
                    <a:pt x="54253" y="213953"/>
                    <a:pt x="33075" y="192775"/>
                  </a:cubicBezTo>
                  <a:cubicBezTo>
                    <a:pt x="11897" y="171598"/>
                    <a:pt x="0" y="142875"/>
                    <a:pt x="0" y="112925"/>
                  </a:cubicBezTo>
                  <a:lnTo>
                    <a:pt x="0" y="112925"/>
                  </a:lnTo>
                  <a:cubicBezTo>
                    <a:pt x="0" y="82976"/>
                    <a:pt x="11897" y="54253"/>
                    <a:pt x="33075" y="33075"/>
                  </a:cubicBezTo>
                  <a:cubicBezTo>
                    <a:pt x="54253" y="11897"/>
                    <a:pt x="82976" y="0"/>
                    <a:pt x="112925" y="0"/>
                  </a:cubicBezTo>
                  <a:close/>
                </a:path>
              </a:pathLst>
            </a:custGeom>
            <a:gradFill rotWithShape="1">
              <a:gsLst>
                <a:gs pos="0">
                  <a:srgbClr val="0C2756">
                    <a:alpha val="100000"/>
                  </a:srgbClr>
                </a:gs>
                <a:gs pos="100000">
                  <a:srgbClr val="1E527D">
                    <a:alpha val="100000"/>
                  </a:srgbClr>
                </a:gs>
              </a:gsLst>
              <a:lin ang="0"/>
            </a:gradFill>
          </p:spPr>
        </p:sp>
        <p:sp>
          <p:nvSpPr>
            <p:cNvPr id="8" name="TextBox 8"/>
            <p:cNvSpPr txBox="1"/>
            <p:nvPr/>
          </p:nvSpPr>
          <p:spPr>
            <a:xfrm>
              <a:off x="0" y="-28575"/>
              <a:ext cx="1046488" cy="254425"/>
            </a:xfrm>
            <a:prstGeom prst="rect">
              <a:avLst/>
            </a:prstGeom>
          </p:spPr>
          <p:txBody>
            <a:bodyPr lIns="50800" tIns="50800" rIns="50800" bIns="50800" rtlCol="0" anchor="ctr"/>
            <a:lstStyle/>
            <a:p>
              <a:pPr algn="ctr">
                <a:lnSpc>
                  <a:spcPts val="2126"/>
                </a:lnSpc>
              </a:pPr>
              <a:endParaRPr/>
            </a:p>
          </p:txBody>
        </p:sp>
      </p:grpSp>
      <p:grpSp>
        <p:nvGrpSpPr>
          <p:cNvPr id="9" name="Group 9"/>
          <p:cNvGrpSpPr/>
          <p:nvPr/>
        </p:nvGrpSpPr>
        <p:grpSpPr>
          <a:xfrm>
            <a:off x="2844267" y="7553679"/>
            <a:ext cx="4262573" cy="989754"/>
            <a:chOff x="0" y="0"/>
            <a:chExt cx="1046488" cy="242991"/>
          </a:xfrm>
        </p:grpSpPr>
        <p:sp>
          <p:nvSpPr>
            <p:cNvPr id="10" name="Freeform 10"/>
            <p:cNvSpPr/>
            <p:nvPr/>
          </p:nvSpPr>
          <p:spPr>
            <a:xfrm>
              <a:off x="0" y="0"/>
              <a:ext cx="1046488" cy="242991"/>
            </a:xfrm>
            <a:custGeom>
              <a:avLst/>
              <a:gdLst/>
              <a:ahLst/>
              <a:cxnLst/>
              <a:rect l="l" t="t" r="r" b="b"/>
              <a:pathLst>
                <a:path w="1046488" h="242991">
                  <a:moveTo>
                    <a:pt x="121495" y="0"/>
                  </a:moveTo>
                  <a:lnTo>
                    <a:pt x="924992" y="0"/>
                  </a:lnTo>
                  <a:cubicBezTo>
                    <a:pt x="957215" y="0"/>
                    <a:pt x="988118" y="12800"/>
                    <a:pt x="1010903" y="35585"/>
                  </a:cubicBezTo>
                  <a:cubicBezTo>
                    <a:pt x="1033687" y="58370"/>
                    <a:pt x="1046488" y="89273"/>
                    <a:pt x="1046488" y="121495"/>
                  </a:cubicBezTo>
                  <a:lnTo>
                    <a:pt x="1046488" y="121495"/>
                  </a:lnTo>
                  <a:cubicBezTo>
                    <a:pt x="1046488" y="153718"/>
                    <a:pt x="1033687" y="184621"/>
                    <a:pt x="1010903" y="207406"/>
                  </a:cubicBezTo>
                  <a:cubicBezTo>
                    <a:pt x="988118" y="230190"/>
                    <a:pt x="957215" y="242991"/>
                    <a:pt x="924992" y="242991"/>
                  </a:cubicBezTo>
                  <a:lnTo>
                    <a:pt x="121495" y="242991"/>
                  </a:lnTo>
                  <a:cubicBezTo>
                    <a:pt x="89273" y="242991"/>
                    <a:pt x="58370" y="230190"/>
                    <a:pt x="35585" y="207406"/>
                  </a:cubicBezTo>
                  <a:cubicBezTo>
                    <a:pt x="12800" y="184621"/>
                    <a:pt x="0" y="153718"/>
                    <a:pt x="0" y="121495"/>
                  </a:cubicBezTo>
                  <a:lnTo>
                    <a:pt x="0" y="121495"/>
                  </a:lnTo>
                  <a:cubicBezTo>
                    <a:pt x="0" y="89273"/>
                    <a:pt x="12800" y="58370"/>
                    <a:pt x="35585" y="35585"/>
                  </a:cubicBezTo>
                  <a:cubicBezTo>
                    <a:pt x="58370" y="12800"/>
                    <a:pt x="89273" y="0"/>
                    <a:pt x="121495" y="0"/>
                  </a:cubicBezTo>
                  <a:close/>
                </a:path>
              </a:pathLst>
            </a:custGeom>
            <a:gradFill rotWithShape="1">
              <a:gsLst>
                <a:gs pos="0">
                  <a:srgbClr val="0C2756">
                    <a:alpha val="100000"/>
                  </a:srgbClr>
                </a:gs>
                <a:gs pos="100000">
                  <a:srgbClr val="1E527D">
                    <a:alpha val="100000"/>
                  </a:srgbClr>
                </a:gs>
              </a:gsLst>
              <a:lin ang="0"/>
            </a:gradFill>
          </p:spPr>
        </p:sp>
        <p:sp>
          <p:nvSpPr>
            <p:cNvPr id="11" name="TextBox 11"/>
            <p:cNvSpPr txBox="1"/>
            <p:nvPr/>
          </p:nvSpPr>
          <p:spPr>
            <a:xfrm>
              <a:off x="0" y="-28575"/>
              <a:ext cx="1046488" cy="271566"/>
            </a:xfrm>
            <a:prstGeom prst="rect">
              <a:avLst/>
            </a:prstGeom>
          </p:spPr>
          <p:txBody>
            <a:bodyPr lIns="50800" tIns="50800" rIns="50800" bIns="50800" rtlCol="0" anchor="ctr"/>
            <a:lstStyle/>
            <a:p>
              <a:pPr algn="ctr">
                <a:lnSpc>
                  <a:spcPts val="2126"/>
                </a:lnSpc>
              </a:pPr>
              <a:endParaRPr/>
            </a:p>
          </p:txBody>
        </p:sp>
      </p:grpSp>
      <p:grpSp>
        <p:nvGrpSpPr>
          <p:cNvPr id="12" name="Group 12"/>
          <p:cNvGrpSpPr/>
          <p:nvPr/>
        </p:nvGrpSpPr>
        <p:grpSpPr>
          <a:xfrm>
            <a:off x="10079265" y="4983354"/>
            <a:ext cx="4144557" cy="989754"/>
            <a:chOff x="0" y="0"/>
            <a:chExt cx="1017514" cy="242991"/>
          </a:xfrm>
        </p:grpSpPr>
        <p:sp>
          <p:nvSpPr>
            <p:cNvPr id="13" name="Freeform 13"/>
            <p:cNvSpPr/>
            <p:nvPr/>
          </p:nvSpPr>
          <p:spPr>
            <a:xfrm>
              <a:off x="0" y="0"/>
              <a:ext cx="1017514" cy="242991"/>
            </a:xfrm>
            <a:custGeom>
              <a:avLst/>
              <a:gdLst/>
              <a:ahLst/>
              <a:cxnLst/>
              <a:rect l="l" t="t" r="r" b="b"/>
              <a:pathLst>
                <a:path w="1017514" h="242991">
                  <a:moveTo>
                    <a:pt x="121495" y="0"/>
                  </a:moveTo>
                  <a:lnTo>
                    <a:pt x="896019" y="0"/>
                  </a:lnTo>
                  <a:cubicBezTo>
                    <a:pt x="928241" y="0"/>
                    <a:pt x="959144" y="12800"/>
                    <a:pt x="981929" y="35585"/>
                  </a:cubicBezTo>
                  <a:cubicBezTo>
                    <a:pt x="1004714" y="58370"/>
                    <a:pt x="1017514" y="89273"/>
                    <a:pt x="1017514" y="121495"/>
                  </a:cubicBezTo>
                  <a:lnTo>
                    <a:pt x="1017514" y="121495"/>
                  </a:lnTo>
                  <a:cubicBezTo>
                    <a:pt x="1017514" y="153718"/>
                    <a:pt x="1004714" y="184621"/>
                    <a:pt x="981929" y="207406"/>
                  </a:cubicBezTo>
                  <a:cubicBezTo>
                    <a:pt x="959144" y="230190"/>
                    <a:pt x="928241" y="242991"/>
                    <a:pt x="896019" y="242991"/>
                  </a:cubicBezTo>
                  <a:lnTo>
                    <a:pt x="121495" y="242991"/>
                  </a:lnTo>
                  <a:cubicBezTo>
                    <a:pt x="89273" y="242991"/>
                    <a:pt x="58370" y="230190"/>
                    <a:pt x="35585" y="207406"/>
                  </a:cubicBezTo>
                  <a:cubicBezTo>
                    <a:pt x="12800" y="184621"/>
                    <a:pt x="0" y="153718"/>
                    <a:pt x="0" y="121495"/>
                  </a:cubicBezTo>
                  <a:lnTo>
                    <a:pt x="0" y="121495"/>
                  </a:lnTo>
                  <a:cubicBezTo>
                    <a:pt x="0" y="89273"/>
                    <a:pt x="12800" y="58370"/>
                    <a:pt x="35585" y="35585"/>
                  </a:cubicBezTo>
                  <a:cubicBezTo>
                    <a:pt x="58370" y="12800"/>
                    <a:pt x="89273" y="0"/>
                    <a:pt x="121495" y="0"/>
                  </a:cubicBezTo>
                  <a:close/>
                </a:path>
              </a:pathLst>
            </a:custGeom>
            <a:gradFill rotWithShape="1">
              <a:gsLst>
                <a:gs pos="0">
                  <a:srgbClr val="0C2756">
                    <a:alpha val="100000"/>
                  </a:srgbClr>
                </a:gs>
                <a:gs pos="100000">
                  <a:srgbClr val="1E527D">
                    <a:alpha val="100000"/>
                  </a:srgbClr>
                </a:gs>
              </a:gsLst>
              <a:lin ang="0"/>
            </a:gradFill>
          </p:spPr>
        </p:sp>
        <p:sp>
          <p:nvSpPr>
            <p:cNvPr id="14" name="TextBox 14"/>
            <p:cNvSpPr txBox="1"/>
            <p:nvPr/>
          </p:nvSpPr>
          <p:spPr>
            <a:xfrm>
              <a:off x="0" y="-28575"/>
              <a:ext cx="1017514" cy="271566"/>
            </a:xfrm>
            <a:prstGeom prst="rect">
              <a:avLst/>
            </a:prstGeom>
          </p:spPr>
          <p:txBody>
            <a:bodyPr lIns="50800" tIns="50800" rIns="50800" bIns="50800" rtlCol="0" anchor="ctr"/>
            <a:lstStyle/>
            <a:p>
              <a:pPr algn="ctr">
                <a:lnSpc>
                  <a:spcPts val="2126"/>
                </a:lnSpc>
              </a:pPr>
              <a:endParaRPr/>
            </a:p>
          </p:txBody>
        </p:sp>
      </p:grpSp>
      <p:grpSp>
        <p:nvGrpSpPr>
          <p:cNvPr id="15" name="Group 15"/>
          <p:cNvGrpSpPr/>
          <p:nvPr/>
        </p:nvGrpSpPr>
        <p:grpSpPr>
          <a:xfrm>
            <a:off x="10079265" y="7125054"/>
            <a:ext cx="4714321" cy="989754"/>
            <a:chOff x="0" y="0"/>
            <a:chExt cx="1157395" cy="242991"/>
          </a:xfrm>
        </p:grpSpPr>
        <p:sp>
          <p:nvSpPr>
            <p:cNvPr id="16" name="Freeform 16"/>
            <p:cNvSpPr/>
            <p:nvPr/>
          </p:nvSpPr>
          <p:spPr>
            <a:xfrm>
              <a:off x="0" y="0"/>
              <a:ext cx="1157395" cy="242991"/>
            </a:xfrm>
            <a:custGeom>
              <a:avLst/>
              <a:gdLst/>
              <a:ahLst/>
              <a:cxnLst/>
              <a:rect l="l" t="t" r="r" b="b"/>
              <a:pathLst>
                <a:path w="1157395" h="242991">
                  <a:moveTo>
                    <a:pt x="121495" y="0"/>
                  </a:moveTo>
                  <a:lnTo>
                    <a:pt x="1035899" y="0"/>
                  </a:lnTo>
                  <a:cubicBezTo>
                    <a:pt x="1068122" y="0"/>
                    <a:pt x="1099025" y="12800"/>
                    <a:pt x="1121809" y="35585"/>
                  </a:cubicBezTo>
                  <a:cubicBezTo>
                    <a:pt x="1144594" y="58370"/>
                    <a:pt x="1157395" y="89273"/>
                    <a:pt x="1157395" y="121495"/>
                  </a:cubicBezTo>
                  <a:lnTo>
                    <a:pt x="1157395" y="121495"/>
                  </a:lnTo>
                  <a:cubicBezTo>
                    <a:pt x="1157395" y="153718"/>
                    <a:pt x="1144594" y="184621"/>
                    <a:pt x="1121809" y="207406"/>
                  </a:cubicBezTo>
                  <a:cubicBezTo>
                    <a:pt x="1099025" y="230190"/>
                    <a:pt x="1068122" y="242991"/>
                    <a:pt x="1035899" y="242991"/>
                  </a:cubicBezTo>
                  <a:lnTo>
                    <a:pt x="121495" y="242991"/>
                  </a:lnTo>
                  <a:cubicBezTo>
                    <a:pt x="89273" y="242991"/>
                    <a:pt x="58370" y="230190"/>
                    <a:pt x="35585" y="207406"/>
                  </a:cubicBezTo>
                  <a:cubicBezTo>
                    <a:pt x="12800" y="184621"/>
                    <a:pt x="0" y="153718"/>
                    <a:pt x="0" y="121495"/>
                  </a:cubicBezTo>
                  <a:lnTo>
                    <a:pt x="0" y="121495"/>
                  </a:lnTo>
                  <a:cubicBezTo>
                    <a:pt x="0" y="89273"/>
                    <a:pt x="12800" y="58370"/>
                    <a:pt x="35585" y="35585"/>
                  </a:cubicBezTo>
                  <a:cubicBezTo>
                    <a:pt x="58370" y="12800"/>
                    <a:pt x="89273" y="0"/>
                    <a:pt x="121495" y="0"/>
                  </a:cubicBezTo>
                  <a:close/>
                </a:path>
              </a:pathLst>
            </a:custGeom>
            <a:gradFill rotWithShape="1">
              <a:gsLst>
                <a:gs pos="0">
                  <a:srgbClr val="0C2756">
                    <a:alpha val="100000"/>
                  </a:srgbClr>
                </a:gs>
                <a:gs pos="100000">
                  <a:srgbClr val="1E527D">
                    <a:alpha val="100000"/>
                  </a:srgbClr>
                </a:gs>
              </a:gsLst>
              <a:lin ang="0"/>
            </a:gradFill>
          </p:spPr>
        </p:sp>
        <p:sp>
          <p:nvSpPr>
            <p:cNvPr id="17" name="TextBox 17"/>
            <p:cNvSpPr txBox="1"/>
            <p:nvPr/>
          </p:nvSpPr>
          <p:spPr>
            <a:xfrm>
              <a:off x="0" y="-28575"/>
              <a:ext cx="1157395" cy="271566"/>
            </a:xfrm>
            <a:prstGeom prst="rect">
              <a:avLst/>
            </a:prstGeom>
          </p:spPr>
          <p:txBody>
            <a:bodyPr lIns="50800" tIns="50800" rIns="50800" bIns="50800" rtlCol="0" anchor="ctr"/>
            <a:lstStyle/>
            <a:p>
              <a:pPr algn="ctr">
                <a:lnSpc>
                  <a:spcPts val="2126"/>
                </a:lnSpc>
              </a:pPr>
              <a:endParaRPr/>
            </a:p>
          </p:txBody>
        </p:sp>
      </p:grpSp>
      <p:sp>
        <p:nvSpPr>
          <p:cNvPr id="18" name="Freeform 18"/>
          <p:cNvSpPr/>
          <p:nvPr/>
        </p:nvSpPr>
        <p:spPr>
          <a:xfrm>
            <a:off x="-1052485" y="912245"/>
            <a:ext cx="4162370" cy="4114800"/>
          </a:xfrm>
          <a:custGeom>
            <a:avLst/>
            <a:gdLst/>
            <a:ahLst/>
            <a:cxnLst/>
            <a:rect l="l" t="t" r="r" b="b"/>
            <a:pathLst>
              <a:path w="4162370" h="4114800">
                <a:moveTo>
                  <a:pt x="0" y="0"/>
                </a:moveTo>
                <a:lnTo>
                  <a:pt x="4162370" y="0"/>
                </a:lnTo>
                <a:lnTo>
                  <a:pt x="416237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9901292" y="8067184"/>
            <a:ext cx="6595775" cy="2379156"/>
          </a:xfrm>
          <a:prstGeom prst="rect">
            <a:avLst/>
          </a:prstGeom>
        </p:spPr>
        <p:txBody>
          <a:bodyPr lIns="0" tIns="0" rIns="0" bIns="0" rtlCol="0" anchor="t">
            <a:spAutoFit/>
          </a:bodyPr>
          <a:lstStyle/>
          <a:p>
            <a:pPr marL="498862" lvl="1" indent="-249431" algn="l">
              <a:lnSpc>
                <a:spcPts val="3096"/>
              </a:lnSpc>
              <a:buFont typeface="Arial"/>
              <a:buChar char="•"/>
            </a:pPr>
            <a:r>
              <a:rPr lang="en-US" sz="2310">
                <a:solidFill>
                  <a:srgbClr val="050056"/>
                </a:solidFill>
                <a:latin typeface="Agrandir"/>
                <a:ea typeface="Agrandir"/>
                <a:cs typeface="Agrandir"/>
                <a:sym typeface="Agrandir"/>
              </a:rPr>
              <a:t>LogisticRegression (Machine Learning model)</a:t>
            </a:r>
          </a:p>
          <a:p>
            <a:pPr marL="498862" lvl="1" indent="-249431" algn="l">
              <a:lnSpc>
                <a:spcPts val="3096"/>
              </a:lnSpc>
              <a:buFont typeface="Arial"/>
              <a:buChar char="•"/>
            </a:pPr>
            <a:r>
              <a:rPr lang="en-US" sz="2310">
                <a:solidFill>
                  <a:srgbClr val="050056"/>
                </a:solidFill>
                <a:latin typeface="Agrandir"/>
                <a:ea typeface="Agrandir"/>
                <a:cs typeface="Agrandir"/>
                <a:sym typeface="Agrandir"/>
              </a:rPr>
              <a:t>train_test_split (splitting data)</a:t>
            </a:r>
          </a:p>
          <a:p>
            <a:pPr marL="498862" lvl="1" indent="-249431" algn="l">
              <a:lnSpc>
                <a:spcPts val="3096"/>
              </a:lnSpc>
              <a:buFont typeface="Arial"/>
              <a:buChar char="•"/>
            </a:pPr>
            <a:r>
              <a:rPr lang="en-US" sz="2310">
                <a:solidFill>
                  <a:srgbClr val="050056"/>
                </a:solidFill>
                <a:latin typeface="Agrandir"/>
                <a:ea typeface="Agrandir"/>
                <a:cs typeface="Agrandir"/>
                <a:sym typeface="Agrandir"/>
              </a:rPr>
              <a:t>StandardScaler (data scaling)</a:t>
            </a:r>
          </a:p>
          <a:p>
            <a:pPr marL="498862" lvl="1" indent="-249431" algn="l">
              <a:lnSpc>
                <a:spcPts val="3096"/>
              </a:lnSpc>
              <a:buFont typeface="Arial"/>
              <a:buChar char="•"/>
            </a:pPr>
            <a:r>
              <a:rPr lang="en-US" sz="2310">
                <a:solidFill>
                  <a:srgbClr val="050056"/>
                </a:solidFill>
                <a:latin typeface="Agrandir"/>
                <a:ea typeface="Agrandir"/>
                <a:cs typeface="Agrandir"/>
                <a:sym typeface="Agrandir"/>
              </a:rPr>
              <a:t>metrics (accuracy, confusion matrix, classification report)</a:t>
            </a:r>
          </a:p>
          <a:p>
            <a:pPr algn="l">
              <a:lnSpc>
                <a:spcPts val="2962"/>
              </a:lnSpc>
            </a:pPr>
            <a:endParaRPr lang="en-US" sz="2310">
              <a:solidFill>
                <a:srgbClr val="050056"/>
              </a:solidFill>
              <a:latin typeface="Agrandir"/>
              <a:ea typeface="Agrandir"/>
              <a:cs typeface="Agrandir"/>
              <a:sym typeface="Agrandir"/>
            </a:endParaRPr>
          </a:p>
        </p:txBody>
      </p:sp>
      <p:sp>
        <p:nvSpPr>
          <p:cNvPr id="20" name="Freeform 20"/>
          <p:cNvSpPr/>
          <p:nvPr/>
        </p:nvSpPr>
        <p:spPr>
          <a:xfrm>
            <a:off x="15594249" y="7200900"/>
            <a:ext cx="4162370" cy="4114800"/>
          </a:xfrm>
          <a:custGeom>
            <a:avLst/>
            <a:gdLst/>
            <a:ahLst/>
            <a:cxnLst/>
            <a:rect l="l" t="t" r="r" b="b"/>
            <a:pathLst>
              <a:path w="4162370" h="4114800">
                <a:moveTo>
                  <a:pt x="0" y="0"/>
                </a:moveTo>
                <a:lnTo>
                  <a:pt x="4162370" y="0"/>
                </a:lnTo>
                <a:lnTo>
                  <a:pt x="416237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1" name="Group 21"/>
          <p:cNvGrpSpPr/>
          <p:nvPr/>
        </p:nvGrpSpPr>
        <p:grpSpPr>
          <a:xfrm>
            <a:off x="2470784" y="2661714"/>
            <a:ext cx="4262573" cy="919938"/>
            <a:chOff x="0" y="0"/>
            <a:chExt cx="1046488" cy="225850"/>
          </a:xfrm>
        </p:grpSpPr>
        <p:sp>
          <p:nvSpPr>
            <p:cNvPr id="22" name="Freeform 22"/>
            <p:cNvSpPr/>
            <p:nvPr/>
          </p:nvSpPr>
          <p:spPr>
            <a:xfrm>
              <a:off x="0" y="0"/>
              <a:ext cx="1046488" cy="225850"/>
            </a:xfrm>
            <a:custGeom>
              <a:avLst/>
              <a:gdLst/>
              <a:ahLst/>
              <a:cxnLst/>
              <a:rect l="l" t="t" r="r" b="b"/>
              <a:pathLst>
                <a:path w="1046488" h="225850">
                  <a:moveTo>
                    <a:pt x="112925" y="0"/>
                  </a:moveTo>
                  <a:lnTo>
                    <a:pt x="933563" y="0"/>
                  </a:lnTo>
                  <a:cubicBezTo>
                    <a:pt x="963512" y="0"/>
                    <a:pt x="992235" y="11897"/>
                    <a:pt x="1013413" y="33075"/>
                  </a:cubicBezTo>
                  <a:cubicBezTo>
                    <a:pt x="1034590" y="54253"/>
                    <a:pt x="1046488" y="82976"/>
                    <a:pt x="1046488" y="112925"/>
                  </a:cubicBezTo>
                  <a:lnTo>
                    <a:pt x="1046488" y="112925"/>
                  </a:lnTo>
                  <a:cubicBezTo>
                    <a:pt x="1046488" y="175292"/>
                    <a:pt x="995929" y="225850"/>
                    <a:pt x="933563" y="225850"/>
                  </a:cubicBezTo>
                  <a:lnTo>
                    <a:pt x="112925" y="225850"/>
                  </a:lnTo>
                  <a:cubicBezTo>
                    <a:pt x="82976" y="225850"/>
                    <a:pt x="54253" y="213953"/>
                    <a:pt x="33075" y="192775"/>
                  </a:cubicBezTo>
                  <a:cubicBezTo>
                    <a:pt x="11897" y="171598"/>
                    <a:pt x="0" y="142875"/>
                    <a:pt x="0" y="112925"/>
                  </a:cubicBezTo>
                  <a:lnTo>
                    <a:pt x="0" y="112925"/>
                  </a:lnTo>
                  <a:cubicBezTo>
                    <a:pt x="0" y="82976"/>
                    <a:pt x="11897" y="54253"/>
                    <a:pt x="33075" y="33075"/>
                  </a:cubicBezTo>
                  <a:cubicBezTo>
                    <a:pt x="54253" y="11897"/>
                    <a:pt x="82976" y="0"/>
                    <a:pt x="112925" y="0"/>
                  </a:cubicBezTo>
                  <a:close/>
                </a:path>
              </a:pathLst>
            </a:custGeom>
            <a:gradFill rotWithShape="1">
              <a:gsLst>
                <a:gs pos="0">
                  <a:srgbClr val="0C2756">
                    <a:alpha val="100000"/>
                  </a:srgbClr>
                </a:gs>
                <a:gs pos="100000">
                  <a:srgbClr val="1E527D">
                    <a:alpha val="100000"/>
                  </a:srgbClr>
                </a:gs>
              </a:gsLst>
              <a:lin ang="0"/>
            </a:gradFill>
          </p:spPr>
        </p:sp>
        <p:sp>
          <p:nvSpPr>
            <p:cNvPr id="23" name="TextBox 23"/>
            <p:cNvSpPr txBox="1"/>
            <p:nvPr/>
          </p:nvSpPr>
          <p:spPr>
            <a:xfrm>
              <a:off x="0" y="-28575"/>
              <a:ext cx="1046488" cy="254425"/>
            </a:xfrm>
            <a:prstGeom prst="rect">
              <a:avLst/>
            </a:prstGeom>
          </p:spPr>
          <p:txBody>
            <a:bodyPr lIns="50800" tIns="50800" rIns="50800" bIns="50800" rtlCol="0" anchor="ctr"/>
            <a:lstStyle/>
            <a:p>
              <a:pPr algn="ctr">
                <a:lnSpc>
                  <a:spcPts val="2126"/>
                </a:lnSpc>
              </a:pPr>
              <a:endParaRPr/>
            </a:p>
          </p:txBody>
        </p:sp>
      </p:grpSp>
      <p:sp>
        <p:nvSpPr>
          <p:cNvPr id="24" name="Freeform 24"/>
          <p:cNvSpPr/>
          <p:nvPr/>
        </p:nvSpPr>
        <p:spPr>
          <a:xfrm>
            <a:off x="2462202" y="2604960"/>
            <a:ext cx="1003439" cy="998293"/>
          </a:xfrm>
          <a:custGeom>
            <a:avLst/>
            <a:gdLst/>
            <a:ahLst/>
            <a:cxnLst/>
            <a:rect l="l" t="t" r="r" b="b"/>
            <a:pathLst>
              <a:path w="1003439" h="998293">
                <a:moveTo>
                  <a:pt x="0" y="0"/>
                </a:moveTo>
                <a:lnTo>
                  <a:pt x="1003438" y="0"/>
                </a:lnTo>
                <a:lnTo>
                  <a:pt x="1003438" y="998293"/>
                </a:lnTo>
                <a:lnTo>
                  <a:pt x="0" y="998293"/>
                </a:lnTo>
                <a:lnTo>
                  <a:pt x="0" y="0"/>
                </a:lnTo>
                <a:close/>
              </a:path>
            </a:pathLst>
          </a:custGeom>
          <a:blipFill>
            <a:blip r:embed="rId5"/>
            <a:stretch>
              <a:fillRect/>
            </a:stretch>
          </a:blipFill>
        </p:spPr>
      </p:sp>
      <p:grpSp>
        <p:nvGrpSpPr>
          <p:cNvPr id="25" name="Group 25"/>
          <p:cNvGrpSpPr/>
          <p:nvPr/>
        </p:nvGrpSpPr>
        <p:grpSpPr>
          <a:xfrm>
            <a:off x="10079265" y="2604960"/>
            <a:ext cx="4144557" cy="989754"/>
            <a:chOff x="0" y="0"/>
            <a:chExt cx="1017514" cy="242991"/>
          </a:xfrm>
        </p:grpSpPr>
        <p:sp>
          <p:nvSpPr>
            <p:cNvPr id="26" name="Freeform 26"/>
            <p:cNvSpPr/>
            <p:nvPr/>
          </p:nvSpPr>
          <p:spPr>
            <a:xfrm>
              <a:off x="0" y="0"/>
              <a:ext cx="1017514" cy="242991"/>
            </a:xfrm>
            <a:custGeom>
              <a:avLst/>
              <a:gdLst/>
              <a:ahLst/>
              <a:cxnLst/>
              <a:rect l="l" t="t" r="r" b="b"/>
              <a:pathLst>
                <a:path w="1017514" h="242991">
                  <a:moveTo>
                    <a:pt x="121495" y="0"/>
                  </a:moveTo>
                  <a:lnTo>
                    <a:pt x="896019" y="0"/>
                  </a:lnTo>
                  <a:cubicBezTo>
                    <a:pt x="928241" y="0"/>
                    <a:pt x="959144" y="12800"/>
                    <a:pt x="981929" y="35585"/>
                  </a:cubicBezTo>
                  <a:cubicBezTo>
                    <a:pt x="1004714" y="58370"/>
                    <a:pt x="1017514" y="89273"/>
                    <a:pt x="1017514" y="121495"/>
                  </a:cubicBezTo>
                  <a:lnTo>
                    <a:pt x="1017514" y="121495"/>
                  </a:lnTo>
                  <a:cubicBezTo>
                    <a:pt x="1017514" y="153718"/>
                    <a:pt x="1004714" y="184621"/>
                    <a:pt x="981929" y="207406"/>
                  </a:cubicBezTo>
                  <a:cubicBezTo>
                    <a:pt x="959144" y="230190"/>
                    <a:pt x="928241" y="242991"/>
                    <a:pt x="896019" y="242991"/>
                  </a:cubicBezTo>
                  <a:lnTo>
                    <a:pt x="121495" y="242991"/>
                  </a:lnTo>
                  <a:cubicBezTo>
                    <a:pt x="89273" y="242991"/>
                    <a:pt x="58370" y="230190"/>
                    <a:pt x="35585" y="207406"/>
                  </a:cubicBezTo>
                  <a:cubicBezTo>
                    <a:pt x="12800" y="184621"/>
                    <a:pt x="0" y="153718"/>
                    <a:pt x="0" y="121495"/>
                  </a:cubicBezTo>
                  <a:lnTo>
                    <a:pt x="0" y="121495"/>
                  </a:lnTo>
                  <a:cubicBezTo>
                    <a:pt x="0" y="89273"/>
                    <a:pt x="12800" y="58370"/>
                    <a:pt x="35585" y="35585"/>
                  </a:cubicBezTo>
                  <a:cubicBezTo>
                    <a:pt x="58370" y="12800"/>
                    <a:pt x="89273" y="0"/>
                    <a:pt x="121495" y="0"/>
                  </a:cubicBezTo>
                  <a:close/>
                </a:path>
              </a:pathLst>
            </a:custGeom>
            <a:gradFill rotWithShape="1">
              <a:gsLst>
                <a:gs pos="0">
                  <a:srgbClr val="0C2756">
                    <a:alpha val="100000"/>
                  </a:srgbClr>
                </a:gs>
                <a:gs pos="100000">
                  <a:srgbClr val="1E527D">
                    <a:alpha val="100000"/>
                  </a:srgbClr>
                </a:gs>
              </a:gsLst>
              <a:lin ang="0"/>
            </a:gradFill>
          </p:spPr>
        </p:sp>
        <p:sp>
          <p:nvSpPr>
            <p:cNvPr id="27" name="TextBox 27"/>
            <p:cNvSpPr txBox="1"/>
            <p:nvPr/>
          </p:nvSpPr>
          <p:spPr>
            <a:xfrm>
              <a:off x="0" y="-28575"/>
              <a:ext cx="1017514" cy="271566"/>
            </a:xfrm>
            <a:prstGeom prst="rect">
              <a:avLst/>
            </a:prstGeom>
          </p:spPr>
          <p:txBody>
            <a:bodyPr lIns="50800" tIns="50800" rIns="50800" bIns="50800" rtlCol="0" anchor="ctr"/>
            <a:lstStyle/>
            <a:p>
              <a:pPr algn="ctr">
                <a:lnSpc>
                  <a:spcPts val="2126"/>
                </a:lnSpc>
              </a:pPr>
              <a:endParaRPr/>
            </a:p>
          </p:txBody>
        </p:sp>
      </p:grpSp>
      <p:sp>
        <p:nvSpPr>
          <p:cNvPr id="28" name="Freeform 28"/>
          <p:cNvSpPr/>
          <p:nvPr/>
        </p:nvSpPr>
        <p:spPr>
          <a:xfrm>
            <a:off x="10079265" y="2596421"/>
            <a:ext cx="987186" cy="1006831"/>
          </a:xfrm>
          <a:custGeom>
            <a:avLst/>
            <a:gdLst/>
            <a:ahLst/>
            <a:cxnLst/>
            <a:rect l="l" t="t" r="r" b="b"/>
            <a:pathLst>
              <a:path w="987186" h="1006831">
                <a:moveTo>
                  <a:pt x="0" y="0"/>
                </a:moveTo>
                <a:lnTo>
                  <a:pt x="987186" y="0"/>
                </a:lnTo>
                <a:lnTo>
                  <a:pt x="987186" y="1006832"/>
                </a:lnTo>
                <a:lnTo>
                  <a:pt x="0" y="1006832"/>
                </a:lnTo>
                <a:lnTo>
                  <a:pt x="0" y="0"/>
                </a:lnTo>
                <a:close/>
              </a:path>
            </a:pathLst>
          </a:custGeom>
          <a:blipFill>
            <a:blip r:embed="rId6"/>
            <a:stretch>
              <a:fillRect/>
            </a:stretch>
          </a:blipFill>
        </p:spPr>
      </p:sp>
      <p:sp>
        <p:nvSpPr>
          <p:cNvPr id="29" name="Freeform 29"/>
          <p:cNvSpPr/>
          <p:nvPr/>
        </p:nvSpPr>
        <p:spPr>
          <a:xfrm>
            <a:off x="2844267" y="4988488"/>
            <a:ext cx="1002154" cy="1077315"/>
          </a:xfrm>
          <a:custGeom>
            <a:avLst/>
            <a:gdLst/>
            <a:ahLst/>
            <a:cxnLst/>
            <a:rect l="l" t="t" r="r" b="b"/>
            <a:pathLst>
              <a:path w="1002154" h="1077315">
                <a:moveTo>
                  <a:pt x="0" y="0"/>
                </a:moveTo>
                <a:lnTo>
                  <a:pt x="1002154" y="0"/>
                </a:lnTo>
                <a:lnTo>
                  <a:pt x="1002154" y="1077315"/>
                </a:lnTo>
                <a:lnTo>
                  <a:pt x="0" y="1077315"/>
                </a:lnTo>
                <a:lnTo>
                  <a:pt x="0" y="0"/>
                </a:lnTo>
                <a:close/>
              </a:path>
            </a:pathLst>
          </a:custGeom>
          <a:blipFill>
            <a:blip r:embed="rId7"/>
            <a:stretch>
              <a:fillRect/>
            </a:stretch>
          </a:blipFill>
        </p:spPr>
      </p:sp>
      <p:sp>
        <p:nvSpPr>
          <p:cNvPr id="30" name="Freeform 30"/>
          <p:cNvSpPr/>
          <p:nvPr/>
        </p:nvSpPr>
        <p:spPr>
          <a:xfrm>
            <a:off x="10029155" y="4934528"/>
            <a:ext cx="1087406" cy="1087406"/>
          </a:xfrm>
          <a:custGeom>
            <a:avLst/>
            <a:gdLst/>
            <a:ahLst/>
            <a:cxnLst/>
            <a:rect l="l" t="t" r="r" b="b"/>
            <a:pathLst>
              <a:path w="1087406" h="1087406">
                <a:moveTo>
                  <a:pt x="0" y="0"/>
                </a:moveTo>
                <a:lnTo>
                  <a:pt x="1087406" y="0"/>
                </a:lnTo>
                <a:lnTo>
                  <a:pt x="1087406" y="1087406"/>
                </a:lnTo>
                <a:lnTo>
                  <a:pt x="0" y="1087406"/>
                </a:lnTo>
                <a:lnTo>
                  <a:pt x="0" y="0"/>
                </a:lnTo>
                <a:close/>
              </a:path>
            </a:pathLst>
          </a:custGeom>
          <a:blipFill>
            <a:blip r:embed="rId8"/>
            <a:stretch>
              <a:fillRect/>
            </a:stretch>
          </a:blipFill>
        </p:spPr>
      </p:sp>
      <p:sp>
        <p:nvSpPr>
          <p:cNvPr id="31" name="Freeform 31"/>
          <p:cNvSpPr/>
          <p:nvPr/>
        </p:nvSpPr>
        <p:spPr>
          <a:xfrm>
            <a:off x="2606067" y="7526508"/>
            <a:ext cx="1007637" cy="999901"/>
          </a:xfrm>
          <a:custGeom>
            <a:avLst/>
            <a:gdLst/>
            <a:ahLst/>
            <a:cxnLst/>
            <a:rect l="l" t="t" r="r" b="b"/>
            <a:pathLst>
              <a:path w="1007637" h="999901">
                <a:moveTo>
                  <a:pt x="0" y="0"/>
                </a:moveTo>
                <a:lnTo>
                  <a:pt x="1007636" y="0"/>
                </a:lnTo>
                <a:lnTo>
                  <a:pt x="1007636" y="999901"/>
                </a:lnTo>
                <a:lnTo>
                  <a:pt x="0" y="999901"/>
                </a:lnTo>
                <a:lnTo>
                  <a:pt x="0" y="0"/>
                </a:lnTo>
                <a:close/>
              </a:path>
            </a:pathLst>
          </a:custGeom>
          <a:blipFill>
            <a:blip r:embed="rId9"/>
            <a:stretch>
              <a:fillRect l="-776"/>
            </a:stretch>
          </a:blipFill>
        </p:spPr>
      </p:sp>
      <p:sp>
        <p:nvSpPr>
          <p:cNvPr id="32" name="Freeform 32"/>
          <p:cNvSpPr/>
          <p:nvPr/>
        </p:nvSpPr>
        <p:spPr>
          <a:xfrm>
            <a:off x="9901292" y="7103067"/>
            <a:ext cx="1493776" cy="1011742"/>
          </a:xfrm>
          <a:custGeom>
            <a:avLst/>
            <a:gdLst/>
            <a:ahLst/>
            <a:cxnLst/>
            <a:rect l="l" t="t" r="r" b="b"/>
            <a:pathLst>
              <a:path w="1493776" h="1011742">
                <a:moveTo>
                  <a:pt x="0" y="0"/>
                </a:moveTo>
                <a:lnTo>
                  <a:pt x="1493776" y="0"/>
                </a:lnTo>
                <a:lnTo>
                  <a:pt x="1493776" y="1011742"/>
                </a:lnTo>
                <a:lnTo>
                  <a:pt x="0" y="1011742"/>
                </a:lnTo>
                <a:lnTo>
                  <a:pt x="0" y="0"/>
                </a:lnTo>
                <a:close/>
              </a:path>
            </a:pathLst>
          </a:custGeom>
          <a:blipFill>
            <a:blip r:embed="rId10"/>
            <a:stretch>
              <a:fillRect/>
            </a:stretch>
          </a:blipFill>
        </p:spPr>
      </p:sp>
      <p:sp>
        <p:nvSpPr>
          <p:cNvPr id="33" name="TextBox 33"/>
          <p:cNvSpPr txBox="1"/>
          <p:nvPr/>
        </p:nvSpPr>
        <p:spPr>
          <a:xfrm>
            <a:off x="3712215" y="516468"/>
            <a:ext cx="11139464" cy="896330"/>
          </a:xfrm>
          <a:prstGeom prst="rect">
            <a:avLst/>
          </a:prstGeom>
        </p:spPr>
        <p:txBody>
          <a:bodyPr lIns="0" tIns="0" rIns="0" bIns="0" rtlCol="0" anchor="t">
            <a:spAutoFit/>
          </a:bodyPr>
          <a:lstStyle/>
          <a:p>
            <a:pPr algn="ctr">
              <a:lnSpc>
                <a:spcPts val="6875"/>
              </a:lnSpc>
            </a:pPr>
            <a:r>
              <a:rPr lang="en-US" sz="6610">
                <a:solidFill>
                  <a:srgbClr val="FFFFFF"/>
                </a:solidFill>
                <a:latin typeface="Anton"/>
                <a:ea typeface="Anton"/>
                <a:cs typeface="Anton"/>
                <a:sym typeface="Anton"/>
              </a:rPr>
              <a:t>REQUIRED PACKAGES AND LIBRARIES</a:t>
            </a:r>
          </a:p>
        </p:txBody>
      </p:sp>
      <p:sp>
        <p:nvSpPr>
          <p:cNvPr id="34" name="TextBox 34"/>
          <p:cNvSpPr txBox="1"/>
          <p:nvPr/>
        </p:nvSpPr>
        <p:spPr>
          <a:xfrm>
            <a:off x="2946254" y="6208678"/>
            <a:ext cx="5233100" cy="916376"/>
          </a:xfrm>
          <a:prstGeom prst="rect">
            <a:avLst/>
          </a:prstGeom>
        </p:spPr>
        <p:txBody>
          <a:bodyPr lIns="0" tIns="0" rIns="0" bIns="0" rtlCol="0" anchor="t">
            <a:spAutoFit/>
          </a:bodyPr>
          <a:lstStyle/>
          <a:p>
            <a:pPr algn="l">
              <a:lnSpc>
                <a:spcPts val="3440"/>
              </a:lnSpc>
            </a:pPr>
            <a:r>
              <a:rPr lang="en-US" sz="2567">
                <a:solidFill>
                  <a:srgbClr val="050056"/>
                </a:solidFill>
                <a:latin typeface="Agrandir"/>
                <a:ea typeface="Agrandir"/>
                <a:cs typeface="Agrandir"/>
                <a:sym typeface="Agrandir"/>
              </a:rPr>
              <a:t>Used for numerical operations and array handling.</a:t>
            </a:r>
          </a:p>
        </p:txBody>
      </p:sp>
      <p:sp>
        <p:nvSpPr>
          <p:cNvPr id="35" name="TextBox 35"/>
          <p:cNvSpPr txBox="1"/>
          <p:nvPr/>
        </p:nvSpPr>
        <p:spPr>
          <a:xfrm>
            <a:off x="2946254" y="8686309"/>
            <a:ext cx="5233100" cy="899104"/>
          </a:xfrm>
          <a:prstGeom prst="rect">
            <a:avLst/>
          </a:prstGeom>
        </p:spPr>
        <p:txBody>
          <a:bodyPr lIns="0" tIns="0" rIns="0" bIns="0" rtlCol="0" anchor="t">
            <a:spAutoFit/>
          </a:bodyPr>
          <a:lstStyle/>
          <a:p>
            <a:pPr algn="l">
              <a:lnSpc>
                <a:spcPts val="3306"/>
              </a:lnSpc>
            </a:pPr>
            <a:r>
              <a:rPr lang="en-US" sz="2467">
                <a:solidFill>
                  <a:srgbClr val="050056"/>
                </a:solidFill>
                <a:latin typeface="Agrandir"/>
                <a:ea typeface="Agrandir"/>
                <a:cs typeface="Agrandir"/>
                <a:sym typeface="Agrandir"/>
              </a:rPr>
              <a:t>Used for creating visualizations such as graphs and charts.</a:t>
            </a:r>
          </a:p>
        </p:txBody>
      </p:sp>
      <p:sp>
        <p:nvSpPr>
          <p:cNvPr id="36" name="TextBox 36"/>
          <p:cNvSpPr txBox="1"/>
          <p:nvPr/>
        </p:nvSpPr>
        <p:spPr>
          <a:xfrm>
            <a:off x="10375542" y="6035005"/>
            <a:ext cx="4744638" cy="1263721"/>
          </a:xfrm>
          <a:prstGeom prst="rect">
            <a:avLst/>
          </a:prstGeom>
        </p:spPr>
        <p:txBody>
          <a:bodyPr lIns="0" tIns="0" rIns="0" bIns="0" rtlCol="0" anchor="t">
            <a:spAutoFit/>
          </a:bodyPr>
          <a:lstStyle/>
          <a:p>
            <a:pPr algn="l">
              <a:lnSpc>
                <a:spcPts val="3440"/>
              </a:lnSpc>
            </a:pPr>
            <a:r>
              <a:rPr lang="en-US" sz="2567">
                <a:solidFill>
                  <a:srgbClr val="050056"/>
                </a:solidFill>
                <a:latin typeface="Agrandir"/>
                <a:ea typeface="Agrandir"/>
                <a:cs typeface="Agrandir"/>
                <a:sym typeface="Agrandir"/>
              </a:rPr>
              <a:t>For advanced visualizations like heatmaps and pairplots</a:t>
            </a:r>
          </a:p>
          <a:p>
            <a:pPr algn="l">
              <a:lnSpc>
                <a:spcPts val="2770"/>
              </a:lnSpc>
            </a:pPr>
            <a:endParaRPr lang="en-US" sz="2567">
              <a:solidFill>
                <a:srgbClr val="050056"/>
              </a:solidFill>
              <a:latin typeface="Agrandir"/>
              <a:ea typeface="Agrandir"/>
              <a:cs typeface="Agrandir"/>
              <a:sym typeface="Agrandir"/>
            </a:endParaRPr>
          </a:p>
        </p:txBody>
      </p:sp>
      <p:sp>
        <p:nvSpPr>
          <p:cNvPr id="37" name="TextBox 37"/>
          <p:cNvSpPr txBox="1"/>
          <p:nvPr/>
        </p:nvSpPr>
        <p:spPr>
          <a:xfrm>
            <a:off x="4272812" y="5116570"/>
            <a:ext cx="2267179" cy="726464"/>
          </a:xfrm>
          <a:prstGeom prst="rect">
            <a:avLst/>
          </a:prstGeom>
        </p:spPr>
        <p:txBody>
          <a:bodyPr lIns="0" tIns="0" rIns="0" bIns="0" rtlCol="0" anchor="t">
            <a:spAutoFit/>
          </a:bodyPr>
          <a:lstStyle/>
          <a:p>
            <a:pPr algn="ctr">
              <a:lnSpc>
                <a:spcPts val="4518"/>
              </a:lnSpc>
              <a:spcBef>
                <a:spcPct val="0"/>
              </a:spcBef>
            </a:pPr>
            <a:r>
              <a:rPr lang="en-US" sz="4344" b="1">
                <a:solidFill>
                  <a:srgbClr val="FFFFFF"/>
                </a:solidFill>
                <a:latin typeface="Agrandir Bold"/>
                <a:ea typeface="Agrandir Bold"/>
                <a:cs typeface="Agrandir Bold"/>
                <a:sym typeface="Agrandir Bold"/>
              </a:rPr>
              <a:t> NUMPY</a:t>
            </a:r>
          </a:p>
        </p:txBody>
      </p:sp>
      <p:sp>
        <p:nvSpPr>
          <p:cNvPr id="38" name="TextBox 38"/>
          <p:cNvSpPr txBox="1"/>
          <p:nvPr/>
        </p:nvSpPr>
        <p:spPr>
          <a:xfrm>
            <a:off x="3712215" y="2741432"/>
            <a:ext cx="2526679" cy="726464"/>
          </a:xfrm>
          <a:prstGeom prst="rect">
            <a:avLst/>
          </a:prstGeom>
        </p:spPr>
        <p:txBody>
          <a:bodyPr lIns="0" tIns="0" rIns="0" bIns="0" rtlCol="0" anchor="t">
            <a:spAutoFit/>
          </a:bodyPr>
          <a:lstStyle/>
          <a:p>
            <a:pPr algn="ctr">
              <a:lnSpc>
                <a:spcPts val="4518"/>
              </a:lnSpc>
              <a:spcBef>
                <a:spcPct val="0"/>
              </a:spcBef>
            </a:pPr>
            <a:r>
              <a:rPr lang="en-US" sz="4344" b="1">
                <a:solidFill>
                  <a:srgbClr val="FFFFFF"/>
                </a:solidFill>
                <a:latin typeface="Agrandir Bold"/>
                <a:ea typeface="Agrandir Bold"/>
                <a:cs typeface="Agrandir Bold"/>
                <a:sym typeface="Agrandir Bold"/>
              </a:rPr>
              <a:t>PANDAS</a:t>
            </a:r>
          </a:p>
        </p:txBody>
      </p:sp>
      <p:sp>
        <p:nvSpPr>
          <p:cNvPr id="39" name="TextBox 39"/>
          <p:cNvSpPr txBox="1"/>
          <p:nvPr/>
        </p:nvSpPr>
        <p:spPr>
          <a:xfrm>
            <a:off x="2946254" y="3670369"/>
            <a:ext cx="5233100" cy="1263721"/>
          </a:xfrm>
          <a:prstGeom prst="rect">
            <a:avLst/>
          </a:prstGeom>
        </p:spPr>
        <p:txBody>
          <a:bodyPr lIns="0" tIns="0" rIns="0" bIns="0" rtlCol="0" anchor="t">
            <a:spAutoFit/>
          </a:bodyPr>
          <a:lstStyle/>
          <a:p>
            <a:pPr algn="l">
              <a:lnSpc>
                <a:spcPts val="3440"/>
              </a:lnSpc>
            </a:pPr>
            <a:r>
              <a:rPr lang="en-US" sz="2567">
                <a:solidFill>
                  <a:srgbClr val="050056"/>
                </a:solidFill>
                <a:latin typeface="Agrandir"/>
                <a:ea typeface="Agrandir"/>
                <a:cs typeface="Agrandir"/>
                <a:sym typeface="Agrandir"/>
              </a:rPr>
              <a:t>Used for loading the dataset, cleaning data, and handling tables.</a:t>
            </a:r>
          </a:p>
          <a:p>
            <a:pPr algn="l">
              <a:lnSpc>
                <a:spcPts val="2770"/>
              </a:lnSpc>
            </a:pPr>
            <a:endParaRPr lang="en-US" sz="2567">
              <a:solidFill>
                <a:srgbClr val="050056"/>
              </a:solidFill>
              <a:latin typeface="Agrandir"/>
              <a:ea typeface="Agrandir"/>
              <a:cs typeface="Agrandir"/>
              <a:sym typeface="Agrandir"/>
            </a:endParaRPr>
          </a:p>
        </p:txBody>
      </p:sp>
      <p:sp>
        <p:nvSpPr>
          <p:cNvPr id="40" name="TextBox 40"/>
          <p:cNvSpPr txBox="1"/>
          <p:nvPr/>
        </p:nvSpPr>
        <p:spPr>
          <a:xfrm>
            <a:off x="3539740" y="7687356"/>
            <a:ext cx="3434204" cy="630580"/>
          </a:xfrm>
          <a:prstGeom prst="rect">
            <a:avLst/>
          </a:prstGeom>
        </p:spPr>
        <p:txBody>
          <a:bodyPr lIns="0" tIns="0" rIns="0" bIns="0" rtlCol="0" anchor="t">
            <a:spAutoFit/>
          </a:bodyPr>
          <a:lstStyle/>
          <a:p>
            <a:pPr algn="ctr">
              <a:lnSpc>
                <a:spcPts val="3998"/>
              </a:lnSpc>
              <a:spcBef>
                <a:spcPct val="0"/>
              </a:spcBef>
            </a:pPr>
            <a:r>
              <a:rPr lang="en-US" sz="3844" b="1">
                <a:solidFill>
                  <a:srgbClr val="FFFFFF"/>
                </a:solidFill>
                <a:latin typeface="Agrandir Bold"/>
                <a:ea typeface="Agrandir Bold"/>
                <a:cs typeface="Agrandir Bold"/>
                <a:sym typeface="Agrandir Bold"/>
              </a:rPr>
              <a:t>MATPLOTLIB</a:t>
            </a:r>
          </a:p>
        </p:txBody>
      </p:sp>
      <p:sp>
        <p:nvSpPr>
          <p:cNvPr id="41" name="TextBox 41"/>
          <p:cNvSpPr txBox="1"/>
          <p:nvPr/>
        </p:nvSpPr>
        <p:spPr>
          <a:xfrm>
            <a:off x="11143709" y="7302927"/>
            <a:ext cx="3976471" cy="586384"/>
          </a:xfrm>
          <a:prstGeom prst="rect">
            <a:avLst/>
          </a:prstGeom>
        </p:spPr>
        <p:txBody>
          <a:bodyPr lIns="0" tIns="0" rIns="0" bIns="0" rtlCol="0" anchor="t">
            <a:spAutoFit/>
          </a:bodyPr>
          <a:lstStyle/>
          <a:p>
            <a:pPr algn="ctr">
              <a:lnSpc>
                <a:spcPts val="3686"/>
              </a:lnSpc>
              <a:spcBef>
                <a:spcPct val="0"/>
              </a:spcBef>
            </a:pPr>
            <a:r>
              <a:rPr lang="en-US" sz="3544" b="1">
                <a:solidFill>
                  <a:srgbClr val="FFFFFF"/>
                </a:solidFill>
                <a:latin typeface="Agrandir Bold"/>
                <a:ea typeface="Agrandir Bold"/>
                <a:cs typeface="Agrandir Bold"/>
                <a:sym typeface="Agrandir Bold"/>
              </a:rPr>
              <a:t>SCIKIT-LEARN </a:t>
            </a:r>
          </a:p>
        </p:txBody>
      </p:sp>
      <p:sp>
        <p:nvSpPr>
          <p:cNvPr id="42" name="TextBox 42"/>
          <p:cNvSpPr txBox="1"/>
          <p:nvPr/>
        </p:nvSpPr>
        <p:spPr>
          <a:xfrm>
            <a:off x="11066451" y="5107506"/>
            <a:ext cx="3019268" cy="684301"/>
          </a:xfrm>
          <a:prstGeom prst="rect">
            <a:avLst/>
          </a:prstGeom>
        </p:spPr>
        <p:txBody>
          <a:bodyPr lIns="0" tIns="0" rIns="0" bIns="0" rtlCol="0" anchor="t">
            <a:spAutoFit/>
          </a:bodyPr>
          <a:lstStyle/>
          <a:p>
            <a:pPr algn="ctr">
              <a:lnSpc>
                <a:spcPts val="4310"/>
              </a:lnSpc>
              <a:spcBef>
                <a:spcPct val="0"/>
              </a:spcBef>
            </a:pPr>
            <a:r>
              <a:rPr lang="en-US" sz="4144" b="1">
                <a:solidFill>
                  <a:srgbClr val="FFFFFF"/>
                </a:solidFill>
                <a:latin typeface="Agrandir Bold"/>
                <a:ea typeface="Agrandir Bold"/>
                <a:cs typeface="Agrandir Bold"/>
                <a:sym typeface="Agrandir Bold"/>
              </a:rPr>
              <a:t> SEABORN</a:t>
            </a:r>
          </a:p>
        </p:txBody>
      </p:sp>
      <p:sp>
        <p:nvSpPr>
          <p:cNvPr id="43" name="TextBox 43"/>
          <p:cNvSpPr txBox="1"/>
          <p:nvPr/>
        </p:nvSpPr>
        <p:spPr>
          <a:xfrm>
            <a:off x="11270143" y="2717903"/>
            <a:ext cx="2631828" cy="684301"/>
          </a:xfrm>
          <a:prstGeom prst="rect">
            <a:avLst/>
          </a:prstGeom>
        </p:spPr>
        <p:txBody>
          <a:bodyPr lIns="0" tIns="0" rIns="0" bIns="0" rtlCol="0" anchor="t">
            <a:spAutoFit/>
          </a:bodyPr>
          <a:lstStyle/>
          <a:p>
            <a:pPr algn="ctr">
              <a:lnSpc>
                <a:spcPts val="4310"/>
              </a:lnSpc>
              <a:spcBef>
                <a:spcPct val="0"/>
              </a:spcBef>
            </a:pPr>
            <a:r>
              <a:rPr lang="en-US" sz="4144" b="1">
                <a:solidFill>
                  <a:srgbClr val="FFFFFF"/>
                </a:solidFill>
                <a:latin typeface="Agrandir Bold"/>
                <a:ea typeface="Agrandir Bold"/>
                <a:cs typeface="Agrandir Bold"/>
                <a:sym typeface="Agrandir Bold"/>
              </a:rPr>
              <a:t>PYTHON</a:t>
            </a:r>
          </a:p>
        </p:txBody>
      </p:sp>
      <p:sp>
        <p:nvSpPr>
          <p:cNvPr id="44" name="TextBox 44"/>
          <p:cNvSpPr txBox="1"/>
          <p:nvPr/>
        </p:nvSpPr>
        <p:spPr>
          <a:xfrm>
            <a:off x="10375542" y="3614311"/>
            <a:ext cx="6362768" cy="1197935"/>
          </a:xfrm>
          <a:prstGeom prst="rect">
            <a:avLst/>
          </a:prstGeom>
        </p:spPr>
        <p:txBody>
          <a:bodyPr lIns="0" tIns="0" rIns="0" bIns="0" rtlCol="0" anchor="t">
            <a:spAutoFit/>
          </a:bodyPr>
          <a:lstStyle/>
          <a:p>
            <a:pPr algn="l">
              <a:lnSpc>
                <a:spcPts val="3038"/>
              </a:lnSpc>
            </a:pPr>
            <a:r>
              <a:rPr lang="en-US" sz="2267">
                <a:solidFill>
                  <a:srgbClr val="050056"/>
                </a:solidFill>
                <a:latin typeface="Agrandir"/>
                <a:ea typeface="Agrandir"/>
                <a:cs typeface="Agrandir"/>
                <a:sym typeface="Agrandir"/>
              </a:rPr>
              <a:t>Python is used because it is simple and has powerful libraries for machine learning and data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2756">
                <a:alpha val="100000"/>
              </a:srgbClr>
            </a:gs>
            <a:gs pos="100000">
              <a:srgbClr val="1E527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23332" y="1472252"/>
            <a:ext cx="3333183" cy="1418511"/>
          </a:xfrm>
          <a:custGeom>
            <a:avLst/>
            <a:gdLst/>
            <a:ahLst/>
            <a:cxnLst/>
            <a:rect l="l" t="t" r="r" b="b"/>
            <a:pathLst>
              <a:path w="3333183" h="1418511">
                <a:moveTo>
                  <a:pt x="0" y="0"/>
                </a:moveTo>
                <a:lnTo>
                  <a:pt x="3333184" y="0"/>
                </a:lnTo>
                <a:lnTo>
                  <a:pt x="3333184" y="1418511"/>
                </a:lnTo>
                <a:lnTo>
                  <a:pt x="0" y="1418511"/>
                </a:lnTo>
                <a:lnTo>
                  <a:pt x="0" y="0"/>
                </a:lnTo>
                <a:close/>
              </a:path>
            </a:pathLst>
          </a:custGeom>
          <a:blipFill>
            <a:blip r:embed="rId2"/>
            <a:stretch>
              <a:fillRect/>
            </a:stretch>
          </a:blipFill>
        </p:spPr>
      </p:sp>
      <p:sp>
        <p:nvSpPr>
          <p:cNvPr id="3" name="TextBox 3"/>
          <p:cNvSpPr txBox="1"/>
          <p:nvPr/>
        </p:nvSpPr>
        <p:spPr>
          <a:xfrm>
            <a:off x="5238652" y="1616756"/>
            <a:ext cx="2744168" cy="1522069"/>
          </a:xfrm>
          <a:prstGeom prst="rect">
            <a:avLst/>
          </a:prstGeom>
        </p:spPr>
        <p:txBody>
          <a:bodyPr lIns="0" tIns="0" rIns="0" bIns="0" rtlCol="0" anchor="t">
            <a:spAutoFit/>
          </a:bodyPr>
          <a:lstStyle/>
          <a:p>
            <a:pPr algn="ctr">
              <a:lnSpc>
                <a:spcPts val="3736"/>
              </a:lnSpc>
              <a:spcBef>
                <a:spcPct val="0"/>
              </a:spcBef>
            </a:pPr>
            <a:r>
              <a:rPr lang="en-US" sz="3592" b="1">
                <a:solidFill>
                  <a:srgbClr val="FFFFFF"/>
                </a:solidFill>
                <a:latin typeface="Agrandir Bold"/>
                <a:ea typeface="Agrandir Bold"/>
                <a:cs typeface="Agrandir Bold"/>
                <a:sym typeface="Agrandir Bold"/>
              </a:rPr>
              <a:t>IMPORTING</a:t>
            </a:r>
          </a:p>
          <a:p>
            <a:pPr algn="ctr">
              <a:lnSpc>
                <a:spcPts val="3736"/>
              </a:lnSpc>
              <a:spcBef>
                <a:spcPct val="0"/>
              </a:spcBef>
            </a:pPr>
            <a:r>
              <a:rPr lang="en-US" sz="3592" b="1">
                <a:solidFill>
                  <a:srgbClr val="FFFFFF"/>
                </a:solidFill>
                <a:latin typeface="Agrandir Bold"/>
                <a:ea typeface="Agrandir Bold"/>
                <a:cs typeface="Agrandir Bold"/>
                <a:sym typeface="Agrandir Bold"/>
              </a:rPr>
              <a:t>LIBRARIES</a:t>
            </a:r>
          </a:p>
          <a:p>
            <a:pPr algn="ctr">
              <a:lnSpc>
                <a:spcPts val="3736"/>
              </a:lnSpc>
              <a:spcBef>
                <a:spcPct val="0"/>
              </a:spcBef>
            </a:pPr>
            <a:endParaRPr lang="en-US" sz="3592" b="1">
              <a:solidFill>
                <a:srgbClr val="FFFFFF"/>
              </a:solidFill>
              <a:latin typeface="Agrandir Bold"/>
              <a:ea typeface="Agrandir Bold"/>
              <a:cs typeface="Agrandir Bold"/>
              <a:sym typeface="Agrandir Bold"/>
            </a:endParaRPr>
          </a:p>
        </p:txBody>
      </p:sp>
      <p:sp>
        <p:nvSpPr>
          <p:cNvPr id="4" name="Freeform 4"/>
          <p:cNvSpPr/>
          <p:nvPr/>
        </p:nvSpPr>
        <p:spPr>
          <a:xfrm>
            <a:off x="9209569" y="1464079"/>
            <a:ext cx="3245995" cy="1381406"/>
          </a:xfrm>
          <a:custGeom>
            <a:avLst/>
            <a:gdLst/>
            <a:ahLst/>
            <a:cxnLst/>
            <a:rect l="l" t="t" r="r" b="b"/>
            <a:pathLst>
              <a:path w="3245995" h="1381406">
                <a:moveTo>
                  <a:pt x="0" y="0"/>
                </a:moveTo>
                <a:lnTo>
                  <a:pt x="3245995" y="0"/>
                </a:lnTo>
                <a:lnTo>
                  <a:pt x="3245995" y="1381406"/>
                </a:lnTo>
                <a:lnTo>
                  <a:pt x="0" y="1381406"/>
                </a:lnTo>
                <a:lnTo>
                  <a:pt x="0" y="0"/>
                </a:lnTo>
                <a:close/>
              </a:path>
            </a:pathLst>
          </a:custGeom>
          <a:blipFill>
            <a:blip r:embed="rId2"/>
            <a:stretch>
              <a:fillRect/>
            </a:stretch>
          </a:blipFill>
        </p:spPr>
      </p:sp>
      <p:sp>
        <p:nvSpPr>
          <p:cNvPr id="5" name="Freeform 5"/>
          <p:cNvSpPr/>
          <p:nvPr/>
        </p:nvSpPr>
        <p:spPr>
          <a:xfrm>
            <a:off x="4860195" y="1512444"/>
            <a:ext cx="3446942" cy="1466924"/>
          </a:xfrm>
          <a:custGeom>
            <a:avLst/>
            <a:gdLst/>
            <a:ahLst/>
            <a:cxnLst/>
            <a:rect l="l" t="t" r="r" b="b"/>
            <a:pathLst>
              <a:path w="3446942" h="1466924">
                <a:moveTo>
                  <a:pt x="0" y="0"/>
                </a:moveTo>
                <a:lnTo>
                  <a:pt x="3446941" y="0"/>
                </a:lnTo>
                <a:lnTo>
                  <a:pt x="3446941" y="1466924"/>
                </a:lnTo>
                <a:lnTo>
                  <a:pt x="0" y="1466924"/>
                </a:lnTo>
                <a:lnTo>
                  <a:pt x="0" y="0"/>
                </a:lnTo>
                <a:close/>
              </a:path>
            </a:pathLst>
          </a:custGeom>
          <a:blipFill>
            <a:blip r:embed="rId2"/>
            <a:stretch>
              <a:fillRect/>
            </a:stretch>
          </a:blipFill>
        </p:spPr>
        <p:txBody>
          <a:bodyPr/>
          <a:lstStyle/>
          <a:p>
            <a:endParaRPr lang="en-IN" dirty="0"/>
          </a:p>
        </p:txBody>
      </p:sp>
      <p:sp>
        <p:nvSpPr>
          <p:cNvPr id="6" name="Freeform 6"/>
          <p:cNvSpPr/>
          <p:nvPr/>
        </p:nvSpPr>
        <p:spPr>
          <a:xfrm>
            <a:off x="3556516" y="1861694"/>
            <a:ext cx="1545492" cy="544671"/>
          </a:xfrm>
          <a:custGeom>
            <a:avLst/>
            <a:gdLst/>
            <a:ahLst/>
            <a:cxnLst/>
            <a:rect l="l" t="t" r="r" b="b"/>
            <a:pathLst>
              <a:path w="1545492" h="544671">
                <a:moveTo>
                  <a:pt x="0" y="0"/>
                </a:moveTo>
                <a:lnTo>
                  <a:pt x="1545492" y="0"/>
                </a:lnTo>
                <a:lnTo>
                  <a:pt x="1545492" y="544672"/>
                </a:lnTo>
                <a:lnTo>
                  <a:pt x="0" y="544672"/>
                </a:lnTo>
                <a:lnTo>
                  <a:pt x="0" y="0"/>
                </a:lnTo>
                <a:close/>
              </a:path>
            </a:pathLst>
          </a:custGeom>
          <a:blipFill>
            <a:blip r:embed="rId3"/>
            <a:stretch>
              <a:fillRect l="-56736"/>
            </a:stretch>
          </a:blipFill>
        </p:spPr>
      </p:sp>
      <p:sp>
        <p:nvSpPr>
          <p:cNvPr id="7" name="Freeform 7"/>
          <p:cNvSpPr/>
          <p:nvPr/>
        </p:nvSpPr>
        <p:spPr>
          <a:xfrm>
            <a:off x="8262720" y="2051953"/>
            <a:ext cx="1033774" cy="414037"/>
          </a:xfrm>
          <a:custGeom>
            <a:avLst/>
            <a:gdLst/>
            <a:ahLst/>
            <a:cxnLst/>
            <a:rect l="l" t="t" r="r" b="b"/>
            <a:pathLst>
              <a:path w="1033774" h="414037">
                <a:moveTo>
                  <a:pt x="0" y="0"/>
                </a:moveTo>
                <a:lnTo>
                  <a:pt x="1033774" y="0"/>
                </a:lnTo>
                <a:lnTo>
                  <a:pt x="1033774" y="414036"/>
                </a:lnTo>
                <a:lnTo>
                  <a:pt x="0" y="414036"/>
                </a:lnTo>
                <a:lnTo>
                  <a:pt x="0" y="0"/>
                </a:lnTo>
                <a:close/>
              </a:path>
            </a:pathLst>
          </a:custGeom>
          <a:blipFill>
            <a:blip r:embed="rId3"/>
            <a:stretch>
              <a:fillRect l="-134321" t="-31551"/>
            </a:stretch>
          </a:blipFill>
        </p:spPr>
      </p:sp>
      <p:sp>
        <p:nvSpPr>
          <p:cNvPr id="8" name="Freeform 8"/>
          <p:cNvSpPr/>
          <p:nvPr/>
        </p:nvSpPr>
        <p:spPr>
          <a:xfrm>
            <a:off x="10813621" y="8049041"/>
            <a:ext cx="3256216" cy="1385756"/>
          </a:xfrm>
          <a:custGeom>
            <a:avLst/>
            <a:gdLst/>
            <a:ahLst/>
            <a:cxnLst/>
            <a:rect l="l" t="t" r="r" b="b"/>
            <a:pathLst>
              <a:path w="3256216" h="1385756">
                <a:moveTo>
                  <a:pt x="0" y="0"/>
                </a:moveTo>
                <a:lnTo>
                  <a:pt x="3256216" y="0"/>
                </a:lnTo>
                <a:lnTo>
                  <a:pt x="3256216" y="1385756"/>
                </a:lnTo>
                <a:lnTo>
                  <a:pt x="0" y="1385756"/>
                </a:lnTo>
                <a:lnTo>
                  <a:pt x="0" y="0"/>
                </a:lnTo>
                <a:close/>
              </a:path>
            </a:pathLst>
          </a:custGeom>
          <a:blipFill>
            <a:blip r:embed="rId2"/>
            <a:stretch>
              <a:fillRect/>
            </a:stretch>
          </a:blipFill>
        </p:spPr>
      </p:sp>
      <p:sp>
        <p:nvSpPr>
          <p:cNvPr id="9" name="Freeform 9"/>
          <p:cNvSpPr/>
          <p:nvPr/>
        </p:nvSpPr>
        <p:spPr>
          <a:xfrm>
            <a:off x="6610736" y="8093599"/>
            <a:ext cx="3256216" cy="1385756"/>
          </a:xfrm>
          <a:custGeom>
            <a:avLst/>
            <a:gdLst/>
            <a:ahLst/>
            <a:cxnLst/>
            <a:rect l="l" t="t" r="r" b="b"/>
            <a:pathLst>
              <a:path w="3256216" h="1385756">
                <a:moveTo>
                  <a:pt x="0" y="0"/>
                </a:moveTo>
                <a:lnTo>
                  <a:pt x="3256215" y="0"/>
                </a:lnTo>
                <a:lnTo>
                  <a:pt x="3256215" y="1385756"/>
                </a:lnTo>
                <a:lnTo>
                  <a:pt x="0" y="1385756"/>
                </a:lnTo>
                <a:lnTo>
                  <a:pt x="0" y="0"/>
                </a:lnTo>
                <a:close/>
              </a:path>
            </a:pathLst>
          </a:custGeom>
          <a:blipFill>
            <a:blip r:embed="rId2"/>
            <a:stretch>
              <a:fillRect/>
            </a:stretch>
          </a:blipFill>
        </p:spPr>
      </p:sp>
      <p:sp>
        <p:nvSpPr>
          <p:cNvPr id="10" name="Freeform 10"/>
          <p:cNvSpPr/>
          <p:nvPr/>
        </p:nvSpPr>
        <p:spPr>
          <a:xfrm>
            <a:off x="13553975" y="5021594"/>
            <a:ext cx="4274528" cy="1563987"/>
          </a:xfrm>
          <a:custGeom>
            <a:avLst/>
            <a:gdLst/>
            <a:ahLst/>
            <a:cxnLst/>
            <a:rect l="l" t="t" r="r" b="b"/>
            <a:pathLst>
              <a:path w="4274528" h="1563987">
                <a:moveTo>
                  <a:pt x="0" y="0"/>
                </a:moveTo>
                <a:lnTo>
                  <a:pt x="4274528" y="0"/>
                </a:lnTo>
                <a:lnTo>
                  <a:pt x="4274528" y="1563988"/>
                </a:lnTo>
                <a:lnTo>
                  <a:pt x="0" y="1563988"/>
                </a:lnTo>
                <a:lnTo>
                  <a:pt x="0" y="0"/>
                </a:lnTo>
                <a:close/>
              </a:path>
            </a:pathLst>
          </a:custGeom>
          <a:blipFill>
            <a:blip r:embed="rId4"/>
            <a:stretch>
              <a:fillRect/>
            </a:stretch>
          </a:blipFill>
        </p:spPr>
      </p:sp>
      <p:sp>
        <p:nvSpPr>
          <p:cNvPr id="11" name="Freeform 11"/>
          <p:cNvSpPr/>
          <p:nvPr/>
        </p:nvSpPr>
        <p:spPr>
          <a:xfrm>
            <a:off x="13212916" y="3296524"/>
            <a:ext cx="4615587" cy="858295"/>
          </a:xfrm>
          <a:custGeom>
            <a:avLst/>
            <a:gdLst/>
            <a:ahLst/>
            <a:cxnLst/>
            <a:rect l="l" t="t" r="r" b="b"/>
            <a:pathLst>
              <a:path w="4615587" h="858295">
                <a:moveTo>
                  <a:pt x="0" y="0"/>
                </a:moveTo>
                <a:lnTo>
                  <a:pt x="4615587" y="0"/>
                </a:lnTo>
                <a:lnTo>
                  <a:pt x="4615587" y="858295"/>
                </a:lnTo>
                <a:lnTo>
                  <a:pt x="0" y="858295"/>
                </a:lnTo>
                <a:lnTo>
                  <a:pt x="0" y="0"/>
                </a:lnTo>
                <a:close/>
              </a:path>
            </a:pathLst>
          </a:custGeom>
          <a:blipFill>
            <a:blip r:embed="rId5"/>
            <a:stretch>
              <a:fillRect/>
            </a:stretch>
          </a:blipFill>
        </p:spPr>
      </p:sp>
      <p:sp>
        <p:nvSpPr>
          <p:cNvPr id="12" name="Freeform 12"/>
          <p:cNvSpPr/>
          <p:nvPr/>
        </p:nvSpPr>
        <p:spPr>
          <a:xfrm>
            <a:off x="1458972" y="8049041"/>
            <a:ext cx="4030966" cy="1474872"/>
          </a:xfrm>
          <a:custGeom>
            <a:avLst/>
            <a:gdLst/>
            <a:ahLst/>
            <a:cxnLst/>
            <a:rect l="l" t="t" r="r" b="b"/>
            <a:pathLst>
              <a:path w="4030966" h="1474872">
                <a:moveTo>
                  <a:pt x="0" y="0"/>
                </a:moveTo>
                <a:lnTo>
                  <a:pt x="4030966" y="0"/>
                </a:lnTo>
                <a:lnTo>
                  <a:pt x="4030966" y="1474872"/>
                </a:lnTo>
                <a:lnTo>
                  <a:pt x="0" y="1474872"/>
                </a:lnTo>
                <a:lnTo>
                  <a:pt x="0" y="0"/>
                </a:lnTo>
                <a:close/>
              </a:path>
            </a:pathLst>
          </a:custGeom>
          <a:blipFill>
            <a:blip r:embed="rId4"/>
            <a:stretch>
              <a:fillRect/>
            </a:stretch>
          </a:blipFill>
        </p:spPr>
      </p:sp>
      <p:sp>
        <p:nvSpPr>
          <p:cNvPr id="13" name="Freeform 13"/>
          <p:cNvSpPr/>
          <p:nvPr/>
        </p:nvSpPr>
        <p:spPr>
          <a:xfrm rot="-10800000">
            <a:off x="9688549" y="8506784"/>
            <a:ext cx="1125072" cy="544671"/>
          </a:xfrm>
          <a:custGeom>
            <a:avLst/>
            <a:gdLst/>
            <a:ahLst/>
            <a:cxnLst/>
            <a:rect l="l" t="t" r="r" b="b"/>
            <a:pathLst>
              <a:path w="1125072" h="544671">
                <a:moveTo>
                  <a:pt x="0" y="0"/>
                </a:moveTo>
                <a:lnTo>
                  <a:pt x="1125072" y="0"/>
                </a:lnTo>
                <a:lnTo>
                  <a:pt x="1125072" y="544672"/>
                </a:lnTo>
                <a:lnTo>
                  <a:pt x="0" y="544672"/>
                </a:lnTo>
                <a:lnTo>
                  <a:pt x="0" y="0"/>
                </a:lnTo>
                <a:close/>
              </a:path>
            </a:pathLst>
          </a:custGeom>
          <a:blipFill>
            <a:blip r:embed="rId3"/>
            <a:stretch>
              <a:fillRect l="-115306"/>
            </a:stretch>
          </a:blipFill>
        </p:spPr>
      </p:sp>
      <p:sp>
        <p:nvSpPr>
          <p:cNvPr id="14" name="Freeform 14"/>
          <p:cNvSpPr/>
          <p:nvPr/>
        </p:nvSpPr>
        <p:spPr>
          <a:xfrm rot="-10800000">
            <a:off x="13934122" y="8459838"/>
            <a:ext cx="1545492" cy="544671"/>
          </a:xfrm>
          <a:custGeom>
            <a:avLst/>
            <a:gdLst/>
            <a:ahLst/>
            <a:cxnLst/>
            <a:rect l="l" t="t" r="r" b="b"/>
            <a:pathLst>
              <a:path w="1545492" h="544671">
                <a:moveTo>
                  <a:pt x="0" y="0"/>
                </a:moveTo>
                <a:lnTo>
                  <a:pt x="1545492" y="0"/>
                </a:lnTo>
                <a:lnTo>
                  <a:pt x="1545492" y="544672"/>
                </a:lnTo>
                <a:lnTo>
                  <a:pt x="0" y="544672"/>
                </a:lnTo>
                <a:lnTo>
                  <a:pt x="0" y="0"/>
                </a:lnTo>
                <a:close/>
              </a:path>
            </a:pathLst>
          </a:custGeom>
          <a:blipFill>
            <a:blip r:embed="rId3"/>
            <a:stretch>
              <a:fillRect l="-56736"/>
            </a:stretch>
          </a:blipFill>
        </p:spPr>
      </p:sp>
      <p:sp>
        <p:nvSpPr>
          <p:cNvPr id="15" name="Freeform 15"/>
          <p:cNvSpPr/>
          <p:nvPr/>
        </p:nvSpPr>
        <p:spPr>
          <a:xfrm rot="5400000">
            <a:off x="14938868" y="4341808"/>
            <a:ext cx="917988" cy="544011"/>
          </a:xfrm>
          <a:custGeom>
            <a:avLst/>
            <a:gdLst/>
            <a:ahLst/>
            <a:cxnLst/>
            <a:rect l="l" t="t" r="r" b="b"/>
            <a:pathLst>
              <a:path w="917988" h="544011">
                <a:moveTo>
                  <a:pt x="0" y="0"/>
                </a:moveTo>
                <a:lnTo>
                  <a:pt x="917989" y="0"/>
                </a:lnTo>
                <a:lnTo>
                  <a:pt x="917989" y="544011"/>
                </a:lnTo>
                <a:lnTo>
                  <a:pt x="0" y="544011"/>
                </a:lnTo>
                <a:lnTo>
                  <a:pt x="0" y="0"/>
                </a:lnTo>
                <a:close/>
              </a:path>
            </a:pathLst>
          </a:custGeom>
          <a:blipFill>
            <a:blip r:embed="rId3"/>
            <a:stretch>
              <a:fillRect l="-163876" t="-121"/>
            </a:stretch>
          </a:blipFill>
        </p:spPr>
      </p:sp>
      <p:sp>
        <p:nvSpPr>
          <p:cNvPr id="16" name="Freeform 16"/>
          <p:cNvSpPr/>
          <p:nvPr/>
        </p:nvSpPr>
        <p:spPr>
          <a:xfrm rot="5400000">
            <a:off x="14585583" y="7224997"/>
            <a:ext cx="1870252" cy="485131"/>
          </a:xfrm>
          <a:custGeom>
            <a:avLst/>
            <a:gdLst/>
            <a:ahLst/>
            <a:cxnLst/>
            <a:rect l="l" t="t" r="r" b="b"/>
            <a:pathLst>
              <a:path w="1870252" h="485131">
                <a:moveTo>
                  <a:pt x="0" y="0"/>
                </a:moveTo>
                <a:lnTo>
                  <a:pt x="1870253" y="0"/>
                </a:lnTo>
                <a:lnTo>
                  <a:pt x="1870253" y="485131"/>
                </a:lnTo>
                <a:lnTo>
                  <a:pt x="0" y="485131"/>
                </a:lnTo>
                <a:lnTo>
                  <a:pt x="0" y="0"/>
                </a:lnTo>
                <a:close/>
              </a:path>
            </a:pathLst>
          </a:custGeom>
          <a:blipFill>
            <a:blip r:embed="rId3"/>
            <a:stretch>
              <a:fillRect l="-333" r="-29186" b="-12272"/>
            </a:stretch>
          </a:blipFill>
        </p:spPr>
      </p:sp>
      <p:sp>
        <p:nvSpPr>
          <p:cNvPr id="17" name="Freeform 17"/>
          <p:cNvSpPr/>
          <p:nvPr/>
        </p:nvSpPr>
        <p:spPr>
          <a:xfrm rot="5400000">
            <a:off x="14585583" y="7608785"/>
            <a:ext cx="1870252" cy="485131"/>
          </a:xfrm>
          <a:custGeom>
            <a:avLst/>
            <a:gdLst/>
            <a:ahLst/>
            <a:cxnLst/>
            <a:rect l="l" t="t" r="r" b="b"/>
            <a:pathLst>
              <a:path w="1870252" h="485131">
                <a:moveTo>
                  <a:pt x="0" y="0"/>
                </a:moveTo>
                <a:lnTo>
                  <a:pt x="1870253" y="0"/>
                </a:lnTo>
                <a:lnTo>
                  <a:pt x="1870253" y="485131"/>
                </a:lnTo>
                <a:lnTo>
                  <a:pt x="0" y="485131"/>
                </a:lnTo>
                <a:lnTo>
                  <a:pt x="0" y="0"/>
                </a:lnTo>
                <a:close/>
              </a:path>
            </a:pathLst>
          </a:custGeom>
          <a:blipFill>
            <a:blip r:embed="rId3"/>
            <a:stretch>
              <a:fillRect l="-333" r="-29186" b="-12272"/>
            </a:stretch>
          </a:blipFill>
        </p:spPr>
      </p:sp>
      <p:sp>
        <p:nvSpPr>
          <p:cNvPr id="18" name="Freeform 18"/>
          <p:cNvSpPr/>
          <p:nvPr/>
        </p:nvSpPr>
        <p:spPr>
          <a:xfrm rot="-10800000">
            <a:off x="5485663" y="8506784"/>
            <a:ext cx="1125072" cy="544671"/>
          </a:xfrm>
          <a:custGeom>
            <a:avLst/>
            <a:gdLst/>
            <a:ahLst/>
            <a:cxnLst/>
            <a:rect l="l" t="t" r="r" b="b"/>
            <a:pathLst>
              <a:path w="1125072" h="544671">
                <a:moveTo>
                  <a:pt x="0" y="0"/>
                </a:moveTo>
                <a:lnTo>
                  <a:pt x="1125073" y="0"/>
                </a:lnTo>
                <a:lnTo>
                  <a:pt x="1125073" y="544672"/>
                </a:lnTo>
                <a:lnTo>
                  <a:pt x="0" y="544672"/>
                </a:lnTo>
                <a:lnTo>
                  <a:pt x="0" y="0"/>
                </a:lnTo>
                <a:close/>
              </a:path>
            </a:pathLst>
          </a:custGeom>
          <a:blipFill>
            <a:blip r:embed="rId3"/>
            <a:stretch>
              <a:fillRect l="-115306"/>
            </a:stretch>
          </a:blipFill>
        </p:spPr>
      </p:sp>
      <p:sp>
        <p:nvSpPr>
          <p:cNvPr id="19" name="Freeform 19"/>
          <p:cNvSpPr/>
          <p:nvPr/>
        </p:nvSpPr>
        <p:spPr>
          <a:xfrm>
            <a:off x="11141330" y="5973754"/>
            <a:ext cx="2412645" cy="47625"/>
          </a:xfrm>
          <a:custGeom>
            <a:avLst/>
            <a:gdLst/>
            <a:ahLst/>
            <a:cxnLst/>
            <a:rect l="l" t="t" r="r" b="b"/>
            <a:pathLst>
              <a:path w="2412645" h="47625">
                <a:moveTo>
                  <a:pt x="0" y="0"/>
                </a:moveTo>
                <a:lnTo>
                  <a:pt x="2412645" y="0"/>
                </a:lnTo>
                <a:lnTo>
                  <a:pt x="2412645" y="47625"/>
                </a:lnTo>
                <a:lnTo>
                  <a:pt x="0" y="47625"/>
                </a:lnTo>
                <a:lnTo>
                  <a:pt x="0" y="0"/>
                </a:lnTo>
                <a:close/>
              </a:path>
            </a:pathLst>
          </a:custGeom>
          <a:blipFill>
            <a:blip r:embed="rId6"/>
            <a:stretch>
              <a:fillRect l="-700824" t="-219202" r="-104022" b="-101981"/>
            </a:stretch>
          </a:blipFill>
        </p:spPr>
      </p:sp>
      <p:sp>
        <p:nvSpPr>
          <p:cNvPr id="20" name="TextBox 20"/>
          <p:cNvSpPr txBox="1"/>
          <p:nvPr/>
        </p:nvSpPr>
        <p:spPr>
          <a:xfrm>
            <a:off x="497389" y="1651653"/>
            <a:ext cx="2785069" cy="1012083"/>
          </a:xfrm>
          <a:prstGeom prst="rect">
            <a:avLst/>
          </a:prstGeom>
        </p:spPr>
        <p:txBody>
          <a:bodyPr lIns="0" tIns="0" rIns="0" bIns="0" rtlCol="0" anchor="t">
            <a:spAutoFit/>
          </a:bodyPr>
          <a:lstStyle/>
          <a:p>
            <a:pPr algn="ctr">
              <a:lnSpc>
                <a:spcPts val="3545"/>
              </a:lnSpc>
              <a:spcBef>
                <a:spcPct val="0"/>
              </a:spcBef>
            </a:pPr>
            <a:r>
              <a:rPr lang="en-US" sz="3409" b="1">
                <a:solidFill>
                  <a:srgbClr val="FFFFFF"/>
                </a:solidFill>
                <a:latin typeface="Agrandir Bold"/>
                <a:ea typeface="Agrandir Bold"/>
                <a:cs typeface="Agrandir Bold"/>
                <a:sym typeface="Agrandir Bold"/>
              </a:rPr>
              <a:t>COLLECT THE DATA </a:t>
            </a:r>
          </a:p>
        </p:txBody>
      </p:sp>
      <p:sp>
        <p:nvSpPr>
          <p:cNvPr id="21" name="TextBox 21"/>
          <p:cNvSpPr txBox="1"/>
          <p:nvPr/>
        </p:nvSpPr>
        <p:spPr>
          <a:xfrm>
            <a:off x="9320371" y="1603589"/>
            <a:ext cx="2890523" cy="1054760"/>
          </a:xfrm>
          <a:prstGeom prst="rect">
            <a:avLst/>
          </a:prstGeom>
        </p:spPr>
        <p:txBody>
          <a:bodyPr lIns="0" tIns="0" rIns="0" bIns="0" rtlCol="0" anchor="t">
            <a:spAutoFit/>
          </a:bodyPr>
          <a:lstStyle/>
          <a:p>
            <a:pPr algn="ctr">
              <a:lnSpc>
                <a:spcPts val="3696"/>
              </a:lnSpc>
              <a:spcBef>
                <a:spcPct val="0"/>
              </a:spcBef>
            </a:pPr>
            <a:r>
              <a:rPr lang="en-US" sz="3553" b="1">
                <a:solidFill>
                  <a:srgbClr val="FFFFFF"/>
                </a:solidFill>
                <a:latin typeface="Agrandir Bold"/>
                <a:ea typeface="Agrandir Bold"/>
                <a:cs typeface="Agrandir Bold"/>
                <a:sym typeface="Agrandir Bold"/>
              </a:rPr>
              <a:t>EDA ON DATASET</a:t>
            </a:r>
          </a:p>
        </p:txBody>
      </p:sp>
      <p:sp>
        <p:nvSpPr>
          <p:cNvPr id="22" name="TextBox 22"/>
          <p:cNvSpPr txBox="1"/>
          <p:nvPr/>
        </p:nvSpPr>
        <p:spPr>
          <a:xfrm>
            <a:off x="13212916" y="3476676"/>
            <a:ext cx="4615587" cy="469417"/>
          </a:xfrm>
          <a:prstGeom prst="rect">
            <a:avLst/>
          </a:prstGeom>
        </p:spPr>
        <p:txBody>
          <a:bodyPr lIns="0" tIns="0" rIns="0" bIns="0" rtlCol="0" anchor="t">
            <a:spAutoFit/>
          </a:bodyPr>
          <a:lstStyle/>
          <a:p>
            <a:pPr algn="ctr">
              <a:lnSpc>
                <a:spcPts val="3062"/>
              </a:lnSpc>
              <a:spcBef>
                <a:spcPct val="0"/>
              </a:spcBef>
            </a:pPr>
            <a:r>
              <a:rPr lang="en-US" sz="2944" b="1">
                <a:solidFill>
                  <a:srgbClr val="FFFFFF"/>
                </a:solidFill>
                <a:latin typeface="Agrandir Bold"/>
                <a:ea typeface="Agrandir Bold"/>
                <a:cs typeface="Agrandir Bold"/>
                <a:sym typeface="Agrandir Bold"/>
              </a:rPr>
              <a:t>TRAIN – TEST SPLIT</a:t>
            </a:r>
          </a:p>
        </p:txBody>
      </p:sp>
      <p:sp>
        <p:nvSpPr>
          <p:cNvPr id="23" name="TextBox 23"/>
          <p:cNvSpPr txBox="1"/>
          <p:nvPr/>
        </p:nvSpPr>
        <p:spPr>
          <a:xfrm>
            <a:off x="13553975" y="5247874"/>
            <a:ext cx="4274528" cy="1231417"/>
          </a:xfrm>
          <a:prstGeom prst="rect">
            <a:avLst/>
          </a:prstGeom>
        </p:spPr>
        <p:txBody>
          <a:bodyPr lIns="0" tIns="0" rIns="0" bIns="0" rtlCol="0" anchor="t">
            <a:spAutoFit/>
          </a:bodyPr>
          <a:lstStyle/>
          <a:p>
            <a:pPr algn="ctr">
              <a:lnSpc>
                <a:spcPts val="3062"/>
              </a:lnSpc>
              <a:spcBef>
                <a:spcPct val="0"/>
              </a:spcBef>
            </a:pPr>
            <a:r>
              <a:rPr lang="en-US" sz="2944" b="1">
                <a:solidFill>
                  <a:srgbClr val="FFFFFF"/>
                </a:solidFill>
                <a:latin typeface="Agrandir Bold"/>
                <a:ea typeface="Agrandir Bold"/>
                <a:cs typeface="Agrandir Bold"/>
                <a:sym typeface="Agrandir Bold"/>
              </a:rPr>
              <a:t>APLLY DIFFERENT CLASSIFICATION MODELS </a:t>
            </a:r>
          </a:p>
        </p:txBody>
      </p:sp>
      <p:sp>
        <p:nvSpPr>
          <p:cNvPr id="24" name="TextBox 24"/>
          <p:cNvSpPr txBox="1"/>
          <p:nvPr/>
        </p:nvSpPr>
        <p:spPr>
          <a:xfrm>
            <a:off x="11357153" y="8492923"/>
            <a:ext cx="2196822" cy="469417"/>
          </a:xfrm>
          <a:prstGeom prst="rect">
            <a:avLst/>
          </a:prstGeom>
        </p:spPr>
        <p:txBody>
          <a:bodyPr lIns="0" tIns="0" rIns="0" bIns="0" rtlCol="0" anchor="t">
            <a:spAutoFit/>
          </a:bodyPr>
          <a:lstStyle/>
          <a:p>
            <a:pPr algn="ctr">
              <a:lnSpc>
                <a:spcPts val="3062"/>
              </a:lnSpc>
              <a:spcBef>
                <a:spcPct val="0"/>
              </a:spcBef>
            </a:pPr>
            <a:r>
              <a:rPr lang="en-US" sz="2944" b="1">
                <a:solidFill>
                  <a:srgbClr val="FFFFFF"/>
                </a:solidFill>
                <a:latin typeface="Agrandir Bold"/>
                <a:ea typeface="Agrandir Bold"/>
                <a:cs typeface="Agrandir Bold"/>
                <a:sym typeface="Agrandir Bold"/>
              </a:rPr>
              <a:t>ACCURACY</a:t>
            </a:r>
          </a:p>
        </p:txBody>
      </p:sp>
      <p:sp>
        <p:nvSpPr>
          <p:cNvPr id="25" name="TextBox 25"/>
          <p:cNvSpPr txBox="1"/>
          <p:nvPr/>
        </p:nvSpPr>
        <p:spPr>
          <a:xfrm>
            <a:off x="7115945" y="8478209"/>
            <a:ext cx="2374463" cy="469417"/>
          </a:xfrm>
          <a:prstGeom prst="rect">
            <a:avLst/>
          </a:prstGeom>
        </p:spPr>
        <p:txBody>
          <a:bodyPr lIns="0" tIns="0" rIns="0" bIns="0" rtlCol="0" anchor="t">
            <a:spAutoFit/>
          </a:bodyPr>
          <a:lstStyle/>
          <a:p>
            <a:pPr algn="ctr">
              <a:lnSpc>
                <a:spcPts val="3062"/>
              </a:lnSpc>
              <a:spcBef>
                <a:spcPct val="0"/>
              </a:spcBef>
            </a:pPr>
            <a:r>
              <a:rPr lang="en-US" sz="2944" b="1">
                <a:solidFill>
                  <a:srgbClr val="FFFFFF"/>
                </a:solidFill>
                <a:latin typeface="Agrandir Bold"/>
                <a:ea typeface="Agrandir Bold"/>
                <a:cs typeface="Agrandir Bold"/>
                <a:sym typeface="Agrandir Bold"/>
              </a:rPr>
              <a:t>PREDICTION</a:t>
            </a:r>
          </a:p>
        </p:txBody>
      </p:sp>
      <p:sp>
        <p:nvSpPr>
          <p:cNvPr id="26" name="TextBox 26"/>
          <p:cNvSpPr txBox="1"/>
          <p:nvPr/>
        </p:nvSpPr>
        <p:spPr>
          <a:xfrm>
            <a:off x="1732690" y="8339624"/>
            <a:ext cx="3483531" cy="850417"/>
          </a:xfrm>
          <a:prstGeom prst="rect">
            <a:avLst/>
          </a:prstGeom>
        </p:spPr>
        <p:txBody>
          <a:bodyPr lIns="0" tIns="0" rIns="0" bIns="0" rtlCol="0" anchor="t">
            <a:spAutoFit/>
          </a:bodyPr>
          <a:lstStyle/>
          <a:p>
            <a:pPr algn="ctr">
              <a:lnSpc>
                <a:spcPts val="3062"/>
              </a:lnSpc>
            </a:pPr>
            <a:r>
              <a:rPr lang="en-US" sz="2944" b="1">
                <a:solidFill>
                  <a:srgbClr val="FFFFFF"/>
                </a:solidFill>
                <a:latin typeface="Agrandir Bold"/>
                <a:ea typeface="Agrandir Bold"/>
                <a:cs typeface="Agrandir Bold"/>
                <a:sym typeface="Agrandir Bold"/>
              </a:rPr>
              <a:t>FINAL MODEL</a:t>
            </a:r>
          </a:p>
          <a:p>
            <a:pPr algn="ctr">
              <a:lnSpc>
                <a:spcPts val="3062"/>
              </a:lnSpc>
              <a:spcBef>
                <a:spcPct val="0"/>
              </a:spcBef>
            </a:pPr>
            <a:r>
              <a:rPr lang="en-US" sz="2944" b="1">
                <a:solidFill>
                  <a:srgbClr val="FFFFFF"/>
                </a:solidFill>
                <a:latin typeface="Agrandir Bold"/>
                <a:ea typeface="Agrandir Bold"/>
                <a:cs typeface="Agrandir Bold"/>
                <a:sym typeface="Agrandir Bold"/>
              </a:rPr>
              <a:t> IMPLEMENTATION</a:t>
            </a:r>
          </a:p>
        </p:txBody>
      </p:sp>
      <p:sp>
        <p:nvSpPr>
          <p:cNvPr id="27" name="Freeform 27"/>
          <p:cNvSpPr/>
          <p:nvPr/>
        </p:nvSpPr>
        <p:spPr>
          <a:xfrm rot="5400000">
            <a:off x="9185884" y="4772534"/>
            <a:ext cx="2412645" cy="47625"/>
          </a:xfrm>
          <a:custGeom>
            <a:avLst/>
            <a:gdLst/>
            <a:ahLst/>
            <a:cxnLst/>
            <a:rect l="l" t="t" r="r" b="b"/>
            <a:pathLst>
              <a:path w="2412645" h="47625">
                <a:moveTo>
                  <a:pt x="0" y="0"/>
                </a:moveTo>
                <a:lnTo>
                  <a:pt x="2412646" y="0"/>
                </a:lnTo>
                <a:lnTo>
                  <a:pt x="2412646" y="47625"/>
                </a:lnTo>
                <a:lnTo>
                  <a:pt x="0" y="47625"/>
                </a:lnTo>
                <a:lnTo>
                  <a:pt x="0" y="0"/>
                </a:lnTo>
                <a:close/>
              </a:path>
            </a:pathLst>
          </a:custGeom>
          <a:blipFill>
            <a:blip r:embed="rId6"/>
            <a:stretch>
              <a:fillRect l="-700824" t="-219202" r="-104022" b="-101981"/>
            </a:stretch>
          </a:blipFill>
        </p:spPr>
      </p:sp>
      <p:sp>
        <p:nvSpPr>
          <p:cNvPr id="28" name="Freeform 28"/>
          <p:cNvSpPr/>
          <p:nvPr/>
        </p:nvSpPr>
        <p:spPr>
          <a:xfrm>
            <a:off x="10368395" y="5978857"/>
            <a:ext cx="2412645" cy="47625"/>
          </a:xfrm>
          <a:custGeom>
            <a:avLst/>
            <a:gdLst/>
            <a:ahLst/>
            <a:cxnLst/>
            <a:rect l="l" t="t" r="r" b="b"/>
            <a:pathLst>
              <a:path w="2412645" h="47625">
                <a:moveTo>
                  <a:pt x="0" y="0"/>
                </a:moveTo>
                <a:lnTo>
                  <a:pt x="2412645" y="0"/>
                </a:lnTo>
                <a:lnTo>
                  <a:pt x="2412645" y="47625"/>
                </a:lnTo>
                <a:lnTo>
                  <a:pt x="0" y="47625"/>
                </a:lnTo>
                <a:lnTo>
                  <a:pt x="0" y="0"/>
                </a:lnTo>
                <a:close/>
              </a:path>
            </a:pathLst>
          </a:custGeom>
          <a:blipFill>
            <a:blip r:embed="rId6"/>
            <a:stretch>
              <a:fillRect l="-700824" t="-219202" r="-104022" b="-101981"/>
            </a:stretch>
          </a:blipFill>
        </p:spPr>
      </p:sp>
      <p:sp>
        <p:nvSpPr>
          <p:cNvPr id="29" name="Freeform 29"/>
          <p:cNvSpPr/>
          <p:nvPr/>
        </p:nvSpPr>
        <p:spPr>
          <a:xfrm>
            <a:off x="10373483" y="5021594"/>
            <a:ext cx="784299" cy="315363"/>
          </a:xfrm>
          <a:custGeom>
            <a:avLst/>
            <a:gdLst/>
            <a:ahLst/>
            <a:cxnLst/>
            <a:rect l="l" t="t" r="r" b="b"/>
            <a:pathLst>
              <a:path w="784299" h="315363">
                <a:moveTo>
                  <a:pt x="0" y="0"/>
                </a:moveTo>
                <a:lnTo>
                  <a:pt x="784299" y="0"/>
                </a:lnTo>
                <a:lnTo>
                  <a:pt x="784299" y="315363"/>
                </a:lnTo>
                <a:lnTo>
                  <a:pt x="0" y="315363"/>
                </a:lnTo>
                <a:lnTo>
                  <a:pt x="0" y="0"/>
                </a:lnTo>
                <a:close/>
              </a:path>
            </a:pathLst>
          </a:custGeom>
          <a:blipFill>
            <a:blip r:embed="rId3"/>
            <a:stretch>
              <a:fillRect l="-208855" t="-41423" b="-31288"/>
            </a:stretch>
          </a:blipFill>
        </p:spPr>
      </p:sp>
      <p:sp>
        <p:nvSpPr>
          <p:cNvPr id="30" name="Freeform 30"/>
          <p:cNvSpPr/>
          <p:nvPr/>
        </p:nvSpPr>
        <p:spPr>
          <a:xfrm>
            <a:off x="10392207" y="3912184"/>
            <a:ext cx="789735" cy="446068"/>
          </a:xfrm>
          <a:custGeom>
            <a:avLst/>
            <a:gdLst/>
            <a:ahLst/>
            <a:cxnLst/>
            <a:rect l="l" t="t" r="r" b="b"/>
            <a:pathLst>
              <a:path w="789735" h="446068">
                <a:moveTo>
                  <a:pt x="0" y="0"/>
                </a:moveTo>
                <a:lnTo>
                  <a:pt x="789736" y="0"/>
                </a:lnTo>
                <a:lnTo>
                  <a:pt x="789736" y="446068"/>
                </a:lnTo>
                <a:lnTo>
                  <a:pt x="0" y="446068"/>
                </a:lnTo>
                <a:lnTo>
                  <a:pt x="0" y="0"/>
                </a:lnTo>
                <a:close/>
              </a:path>
            </a:pathLst>
          </a:custGeom>
          <a:blipFill>
            <a:blip r:embed="rId3"/>
            <a:stretch>
              <a:fillRect l="-206729" t="-22105"/>
            </a:stretch>
          </a:blipFill>
        </p:spPr>
      </p:sp>
      <p:sp>
        <p:nvSpPr>
          <p:cNvPr id="31" name="Freeform 31"/>
          <p:cNvSpPr/>
          <p:nvPr/>
        </p:nvSpPr>
        <p:spPr>
          <a:xfrm rot="-10800000">
            <a:off x="9561994" y="5481690"/>
            <a:ext cx="806400" cy="492064"/>
          </a:xfrm>
          <a:custGeom>
            <a:avLst/>
            <a:gdLst/>
            <a:ahLst/>
            <a:cxnLst/>
            <a:rect l="l" t="t" r="r" b="b"/>
            <a:pathLst>
              <a:path w="806400" h="492064">
                <a:moveTo>
                  <a:pt x="0" y="0"/>
                </a:moveTo>
                <a:lnTo>
                  <a:pt x="806401" y="0"/>
                </a:lnTo>
                <a:lnTo>
                  <a:pt x="806401" y="492064"/>
                </a:lnTo>
                <a:lnTo>
                  <a:pt x="0" y="492064"/>
                </a:lnTo>
                <a:lnTo>
                  <a:pt x="0" y="0"/>
                </a:lnTo>
                <a:close/>
              </a:path>
            </a:pathLst>
          </a:custGeom>
          <a:blipFill>
            <a:blip r:embed="rId3"/>
            <a:stretch>
              <a:fillRect l="-200391" b="-10691"/>
            </a:stretch>
          </a:blipFill>
        </p:spPr>
      </p:sp>
      <p:sp>
        <p:nvSpPr>
          <p:cNvPr id="32" name="Freeform 32"/>
          <p:cNvSpPr/>
          <p:nvPr/>
        </p:nvSpPr>
        <p:spPr>
          <a:xfrm rot="-10800000">
            <a:off x="9609619" y="3349757"/>
            <a:ext cx="806400" cy="492064"/>
          </a:xfrm>
          <a:custGeom>
            <a:avLst/>
            <a:gdLst/>
            <a:ahLst/>
            <a:cxnLst/>
            <a:rect l="l" t="t" r="r" b="b"/>
            <a:pathLst>
              <a:path w="806400" h="492064">
                <a:moveTo>
                  <a:pt x="0" y="0"/>
                </a:moveTo>
                <a:lnTo>
                  <a:pt x="806401" y="0"/>
                </a:lnTo>
                <a:lnTo>
                  <a:pt x="806401" y="492064"/>
                </a:lnTo>
                <a:lnTo>
                  <a:pt x="0" y="492064"/>
                </a:lnTo>
                <a:lnTo>
                  <a:pt x="0" y="0"/>
                </a:lnTo>
                <a:close/>
              </a:path>
            </a:pathLst>
          </a:custGeom>
          <a:blipFill>
            <a:blip r:embed="rId3"/>
            <a:stretch>
              <a:fillRect l="-200391" b="-10691"/>
            </a:stretch>
          </a:blipFill>
        </p:spPr>
      </p:sp>
      <p:sp>
        <p:nvSpPr>
          <p:cNvPr id="33" name="Freeform 33"/>
          <p:cNvSpPr/>
          <p:nvPr/>
        </p:nvSpPr>
        <p:spPr>
          <a:xfrm rot="-10800000">
            <a:off x="9585807" y="4490586"/>
            <a:ext cx="806400" cy="492064"/>
          </a:xfrm>
          <a:custGeom>
            <a:avLst/>
            <a:gdLst/>
            <a:ahLst/>
            <a:cxnLst/>
            <a:rect l="l" t="t" r="r" b="b"/>
            <a:pathLst>
              <a:path w="806400" h="492064">
                <a:moveTo>
                  <a:pt x="0" y="0"/>
                </a:moveTo>
                <a:lnTo>
                  <a:pt x="806400" y="0"/>
                </a:lnTo>
                <a:lnTo>
                  <a:pt x="806400" y="492064"/>
                </a:lnTo>
                <a:lnTo>
                  <a:pt x="0" y="492064"/>
                </a:lnTo>
                <a:lnTo>
                  <a:pt x="0" y="0"/>
                </a:lnTo>
                <a:close/>
              </a:path>
            </a:pathLst>
          </a:custGeom>
          <a:blipFill>
            <a:blip r:embed="rId3"/>
            <a:stretch>
              <a:fillRect l="-200391" b="-10691"/>
            </a:stretch>
          </a:blipFill>
        </p:spPr>
      </p:sp>
      <p:sp>
        <p:nvSpPr>
          <p:cNvPr id="34" name="TextBox 34"/>
          <p:cNvSpPr txBox="1"/>
          <p:nvPr/>
        </p:nvSpPr>
        <p:spPr>
          <a:xfrm>
            <a:off x="7897415" y="3267949"/>
            <a:ext cx="1845299" cy="603530"/>
          </a:xfrm>
          <a:prstGeom prst="rect">
            <a:avLst/>
          </a:prstGeom>
        </p:spPr>
        <p:txBody>
          <a:bodyPr lIns="0" tIns="0" rIns="0" bIns="0" rtlCol="0" anchor="t">
            <a:spAutoFit/>
          </a:bodyPr>
          <a:lstStyle/>
          <a:p>
            <a:pPr algn="ctr">
              <a:lnSpc>
                <a:spcPts val="2126"/>
              </a:lnSpc>
              <a:spcBef>
                <a:spcPct val="0"/>
              </a:spcBef>
            </a:pPr>
            <a:r>
              <a:rPr lang="en-US" sz="2045" b="1">
                <a:solidFill>
                  <a:srgbClr val="FFFFFF"/>
                </a:solidFill>
                <a:latin typeface="Agrandir Bold"/>
                <a:ea typeface="Agrandir Bold"/>
                <a:cs typeface="Agrandir Bold"/>
                <a:sym typeface="Agrandir Bold"/>
              </a:rPr>
              <a:t> LOGISTIC REGRESSION</a:t>
            </a:r>
          </a:p>
        </p:txBody>
      </p:sp>
      <p:sp>
        <p:nvSpPr>
          <p:cNvPr id="35" name="TextBox 35"/>
          <p:cNvSpPr txBox="1"/>
          <p:nvPr/>
        </p:nvSpPr>
        <p:spPr>
          <a:xfrm>
            <a:off x="10943643" y="4827448"/>
            <a:ext cx="2082709" cy="603530"/>
          </a:xfrm>
          <a:prstGeom prst="rect">
            <a:avLst/>
          </a:prstGeom>
        </p:spPr>
        <p:txBody>
          <a:bodyPr lIns="0" tIns="0" rIns="0" bIns="0" rtlCol="0" anchor="t">
            <a:spAutoFit/>
          </a:bodyPr>
          <a:lstStyle/>
          <a:p>
            <a:pPr algn="ctr">
              <a:lnSpc>
                <a:spcPts val="2126"/>
              </a:lnSpc>
              <a:spcBef>
                <a:spcPct val="0"/>
              </a:spcBef>
            </a:pPr>
            <a:r>
              <a:rPr lang="en-US" sz="2045" b="1">
                <a:solidFill>
                  <a:srgbClr val="FFFFFF"/>
                </a:solidFill>
                <a:latin typeface="Agrandir Bold"/>
                <a:ea typeface="Agrandir Bold"/>
                <a:cs typeface="Agrandir Bold"/>
                <a:sym typeface="Agrandir Bold"/>
              </a:rPr>
              <a:t>DECISION TREE CLASSIFIER</a:t>
            </a:r>
          </a:p>
        </p:txBody>
      </p:sp>
      <p:sp>
        <p:nvSpPr>
          <p:cNvPr id="36" name="TextBox 36"/>
          <p:cNvSpPr txBox="1"/>
          <p:nvPr/>
        </p:nvSpPr>
        <p:spPr>
          <a:xfrm>
            <a:off x="11141330" y="3709568"/>
            <a:ext cx="1735269" cy="603530"/>
          </a:xfrm>
          <a:prstGeom prst="rect">
            <a:avLst/>
          </a:prstGeom>
        </p:spPr>
        <p:txBody>
          <a:bodyPr lIns="0" tIns="0" rIns="0" bIns="0" rtlCol="0" anchor="t">
            <a:spAutoFit/>
          </a:bodyPr>
          <a:lstStyle/>
          <a:p>
            <a:pPr algn="ctr">
              <a:lnSpc>
                <a:spcPts val="2126"/>
              </a:lnSpc>
              <a:spcBef>
                <a:spcPct val="0"/>
              </a:spcBef>
            </a:pPr>
            <a:r>
              <a:rPr lang="en-US" sz="2045" b="1">
                <a:solidFill>
                  <a:srgbClr val="FFFFFF"/>
                </a:solidFill>
                <a:latin typeface="Agrandir Bold"/>
                <a:ea typeface="Agrandir Bold"/>
                <a:cs typeface="Agrandir Bold"/>
                <a:sym typeface="Agrandir Bold"/>
              </a:rPr>
              <a:t>K NEAREST NEIGHBOUR</a:t>
            </a:r>
          </a:p>
        </p:txBody>
      </p:sp>
      <p:sp>
        <p:nvSpPr>
          <p:cNvPr id="37" name="TextBox 37"/>
          <p:cNvSpPr txBox="1"/>
          <p:nvPr/>
        </p:nvSpPr>
        <p:spPr>
          <a:xfrm>
            <a:off x="7982819" y="4227182"/>
            <a:ext cx="1759894" cy="870230"/>
          </a:xfrm>
          <a:prstGeom prst="rect">
            <a:avLst/>
          </a:prstGeom>
        </p:spPr>
        <p:txBody>
          <a:bodyPr lIns="0" tIns="0" rIns="0" bIns="0" rtlCol="0" anchor="t">
            <a:spAutoFit/>
          </a:bodyPr>
          <a:lstStyle/>
          <a:p>
            <a:pPr algn="ctr">
              <a:lnSpc>
                <a:spcPts val="2126"/>
              </a:lnSpc>
              <a:spcBef>
                <a:spcPct val="0"/>
              </a:spcBef>
            </a:pPr>
            <a:r>
              <a:rPr lang="en-US" sz="2045" b="1">
                <a:solidFill>
                  <a:srgbClr val="FFFFFF"/>
                </a:solidFill>
                <a:latin typeface="Agrandir Bold"/>
                <a:ea typeface="Agrandir Bold"/>
                <a:cs typeface="Agrandir Bold"/>
                <a:sym typeface="Agrandir Bold"/>
              </a:rPr>
              <a:t>SUPPORT VECTOR CLASSIFIER</a:t>
            </a:r>
          </a:p>
        </p:txBody>
      </p:sp>
      <p:sp>
        <p:nvSpPr>
          <p:cNvPr id="38" name="TextBox 38"/>
          <p:cNvSpPr txBox="1"/>
          <p:nvPr/>
        </p:nvSpPr>
        <p:spPr>
          <a:xfrm>
            <a:off x="8055436" y="5278320"/>
            <a:ext cx="1687277" cy="870230"/>
          </a:xfrm>
          <a:prstGeom prst="rect">
            <a:avLst/>
          </a:prstGeom>
        </p:spPr>
        <p:txBody>
          <a:bodyPr lIns="0" tIns="0" rIns="0" bIns="0" rtlCol="0" anchor="t">
            <a:spAutoFit/>
          </a:bodyPr>
          <a:lstStyle/>
          <a:p>
            <a:pPr algn="ctr">
              <a:lnSpc>
                <a:spcPts val="2126"/>
              </a:lnSpc>
              <a:spcBef>
                <a:spcPct val="0"/>
              </a:spcBef>
            </a:pPr>
            <a:r>
              <a:rPr lang="en-US" sz="2045" b="1">
                <a:solidFill>
                  <a:srgbClr val="FFFFFF"/>
                </a:solidFill>
                <a:latin typeface="Agrandir Bold"/>
                <a:ea typeface="Agrandir Bold"/>
                <a:cs typeface="Agrandir Bold"/>
                <a:sym typeface="Agrandir Bold"/>
              </a:rPr>
              <a:t>RANDOM FOREST CLASSIFIER</a:t>
            </a:r>
          </a:p>
        </p:txBody>
      </p:sp>
      <p:sp>
        <p:nvSpPr>
          <p:cNvPr id="39" name="Freeform 39"/>
          <p:cNvSpPr/>
          <p:nvPr/>
        </p:nvSpPr>
        <p:spPr>
          <a:xfrm rot="5400000">
            <a:off x="5363732" y="4118624"/>
            <a:ext cx="2412645" cy="72390"/>
          </a:xfrm>
          <a:custGeom>
            <a:avLst/>
            <a:gdLst/>
            <a:ahLst/>
            <a:cxnLst/>
            <a:rect l="l" t="t" r="r" b="b"/>
            <a:pathLst>
              <a:path w="2412645" h="72390">
                <a:moveTo>
                  <a:pt x="0" y="0"/>
                </a:moveTo>
                <a:lnTo>
                  <a:pt x="2412645" y="0"/>
                </a:lnTo>
                <a:lnTo>
                  <a:pt x="2412645" y="72390"/>
                </a:lnTo>
                <a:lnTo>
                  <a:pt x="0" y="72390"/>
                </a:lnTo>
                <a:lnTo>
                  <a:pt x="0" y="0"/>
                </a:lnTo>
                <a:close/>
              </a:path>
            </a:pathLst>
          </a:custGeom>
          <a:blipFill>
            <a:blip r:embed="rId6"/>
            <a:stretch>
              <a:fillRect l="-700824" t="-144213" r="-104022" b="-32883"/>
            </a:stretch>
          </a:blipFill>
        </p:spPr>
      </p:sp>
      <p:sp>
        <p:nvSpPr>
          <p:cNvPr id="40" name="Freeform 40"/>
          <p:cNvSpPr/>
          <p:nvPr/>
        </p:nvSpPr>
        <p:spPr>
          <a:xfrm rot="-10800000">
            <a:off x="5964806" y="3970158"/>
            <a:ext cx="605249" cy="369322"/>
          </a:xfrm>
          <a:custGeom>
            <a:avLst/>
            <a:gdLst/>
            <a:ahLst/>
            <a:cxnLst/>
            <a:rect l="l" t="t" r="r" b="b"/>
            <a:pathLst>
              <a:path w="605249" h="369322">
                <a:moveTo>
                  <a:pt x="0" y="0"/>
                </a:moveTo>
                <a:lnTo>
                  <a:pt x="605248" y="0"/>
                </a:lnTo>
                <a:lnTo>
                  <a:pt x="605248" y="369322"/>
                </a:lnTo>
                <a:lnTo>
                  <a:pt x="0" y="369322"/>
                </a:lnTo>
                <a:lnTo>
                  <a:pt x="0" y="0"/>
                </a:lnTo>
                <a:close/>
              </a:path>
            </a:pathLst>
          </a:custGeom>
          <a:blipFill>
            <a:blip r:embed="rId3"/>
            <a:stretch>
              <a:fillRect l="-200391" b="-10691"/>
            </a:stretch>
          </a:blipFill>
        </p:spPr>
      </p:sp>
      <p:sp>
        <p:nvSpPr>
          <p:cNvPr id="41" name="Freeform 41"/>
          <p:cNvSpPr/>
          <p:nvPr/>
        </p:nvSpPr>
        <p:spPr>
          <a:xfrm rot="-10800000">
            <a:off x="5964806" y="3340710"/>
            <a:ext cx="605249" cy="369322"/>
          </a:xfrm>
          <a:custGeom>
            <a:avLst/>
            <a:gdLst/>
            <a:ahLst/>
            <a:cxnLst/>
            <a:rect l="l" t="t" r="r" b="b"/>
            <a:pathLst>
              <a:path w="605249" h="369322">
                <a:moveTo>
                  <a:pt x="0" y="0"/>
                </a:moveTo>
                <a:lnTo>
                  <a:pt x="605248" y="0"/>
                </a:lnTo>
                <a:lnTo>
                  <a:pt x="605248" y="369322"/>
                </a:lnTo>
                <a:lnTo>
                  <a:pt x="0" y="369322"/>
                </a:lnTo>
                <a:lnTo>
                  <a:pt x="0" y="0"/>
                </a:lnTo>
                <a:close/>
              </a:path>
            </a:pathLst>
          </a:custGeom>
          <a:blipFill>
            <a:blip r:embed="rId3"/>
            <a:stretch>
              <a:fillRect l="-200391" b="-10691"/>
            </a:stretch>
          </a:blipFill>
        </p:spPr>
      </p:sp>
      <p:sp>
        <p:nvSpPr>
          <p:cNvPr id="42" name="Freeform 42"/>
          <p:cNvSpPr/>
          <p:nvPr/>
        </p:nvSpPr>
        <p:spPr>
          <a:xfrm rot="-10800000">
            <a:off x="6005487" y="4611686"/>
            <a:ext cx="605249" cy="369322"/>
          </a:xfrm>
          <a:custGeom>
            <a:avLst/>
            <a:gdLst/>
            <a:ahLst/>
            <a:cxnLst/>
            <a:rect l="l" t="t" r="r" b="b"/>
            <a:pathLst>
              <a:path w="605249" h="369322">
                <a:moveTo>
                  <a:pt x="0" y="0"/>
                </a:moveTo>
                <a:lnTo>
                  <a:pt x="605249" y="0"/>
                </a:lnTo>
                <a:lnTo>
                  <a:pt x="605249" y="369321"/>
                </a:lnTo>
                <a:lnTo>
                  <a:pt x="0" y="369321"/>
                </a:lnTo>
                <a:lnTo>
                  <a:pt x="0" y="0"/>
                </a:lnTo>
                <a:close/>
              </a:path>
            </a:pathLst>
          </a:custGeom>
          <a:blipFill>
            <a:blip r:embed="rId3"/>
            <a:stretch>
              <a:fillRect l="-200391" b="-10691"/>
            </a:stretch>
          </a:blipFill>
        </p:spPr>
      </p:sp>
      <p:sp>
        <p:nvSpPr>
          <p:cNvPr id="43" name="Freeform 43"/>
          <p:cNvSpPr/>
          <p:nvPr/>
        </p:nvSpPr>
        <p:spPr>
          <a:xfrm rot="-10800000">
            <a:off x="5964806" y="5181032"/>
            <a:ext cx="605249" cy="369322"/>
          </a:xfrm>
          <a:custGeom>
            <a:avLst/>
            <a:gdLst/>
            <a:ahLst/>
            <a:cxnLst/>
            <a:rect l="l" t="t" r="r" b="b"/>
            <a:pathLst>
              <a:path w="605249" h="369322">
                <a:moveTo>
                  <a:pt x="0" y="0"/>
                </a:moveTo>
                <a:lnTo>
                  <a:pt x="605248" y="0"/>
                </a:lnTo>
                <a:lnTo>
                  <a:pt x="605248" y="369322"/>
                </a:lnTo>
                <a:lnTo>
                  <a:pt x="0" y="369322"/>
                </a:lnTo>
                <a:lnTo>
                  <a:pt x="0" y="0"/>
                </a:lnTo>
                <a:close/>
              </a:path>
            </a:pathLst>
          </a:custGeom>
          <a:blipFill>
            <a:blip r:embed="rId3"/>
            <a:stretch>
              <a:fillRect l="-200391" b="-10691"/>
            </a:stretch>
          </a:blipFill>
        </p:spPr>
      </p:sp>
      <p:sp>
        <p:nvSpPr>
          <p:cNvPr id="44" name="TextBox 44"/>
          <p:cNvSpPr txBox="1"/>
          <p:nvPr/>
        </p:nvSpPr>
        <p:spPr>
          <a:xfrm>
            <a:off x="4903976" y="3342669"/>
            <a:ext cx="1090493" cy="336830"/>
          </a:xfrm>
          <a:prstGeom prst="rect">
            <a:avLst/>
          </a:prstGeom>
        </p:spPr>
        <p:txBody>
          <a:bodyPr lIns="0" tIns="0" rIns="0" bIns="0" rtlCol="0" anchor="t">
            <a:spAutoFit/>
          </a:bodyPr>
          <a:lstStyle/>
          <a:p>
            <a:pPr algn="ctr">
              <a:lnSpc>
                <a:spcPts val="2126"/>
              </a:lnSpc>
              <a:spcBef>
                <a:spcPct val="0"/>
              </a:spcBef>
            </a:pPr>
            <a:r>
              <a:rPr lang="en-US" sz="2045" b="1">
                <a:solidFill>
                  <a:srgbClr val="FFFFFF"/>
                </a:solidFill>
                <a:latin typeface="Agrandir Bold"/>
                <a:ea typeface="Agrandir Bold"/>
                <a:cs typeface="Agrandir Bold"/>
                <a:sym typeface="Agrandir Bold"/>
              </a:rPr>
              <a:t>PANDAS</a:t>
            </a:r>
          </a:p>
        </p:txBody>
      </p:sp>
      <p:sp>
        <p:nvSpPr>
          <p:cNvPr id="45" name="TextBox 45"/>
          <p:cNvSpPr txBox="1"/>
          <p:nvPr/>
        </p:nvSpPr>
        <p:spPr>
          <a:xfrm>
            <a:off x="5017864" y="3997045"/>
            <a:ext cx="987623" cy="336830"/>
          </a:xfrm>
          <a:prstGeom prst="rect">
            <a:avLst/>
          </a:prstGeom>
        </p:spPr>
        <p:txBody>
          <a:bodyPr lIns="0" tIns="0" rIns="0" bIns="0" rtlCol="0" anchor="t">
            <a:spAutoFit/>
          </a:bodyPr>
          <a:lstStyle/>
          <a:p>
            <a:pPr algn="ctr">
              <a:lnSpc>
                <a:spcPts val="2126"/>
              </a:lnSpc>
              <a:spcBef>
                <a:spcPct val="0"/>
              </a:spcBef>
            </a:pPr>
            <a:r>
              <a:rPr lang="en-US" sz="2045" b="1">
                <a:solidFill>
                  <a:srgbClr val="FFFFFF"/>
                </a:solidFill>
                <a:latin typeface="Agrandir Bold"/>
                <a:ea typeface="Agrandir Bold"/>
                <a:cs typeface="Agrandir Bold"/>
                <a:sym typeface="Agrandir Bold"/>
              </a:rPr>
              <a:t>NUMPY</a:t>
            </a:r>
          </a:p>
        </p:txBody>
      </p:sp>
      <p:sp>
        <p:nvSpPr>
          <p:cNvPr id="46" name="TextBox 46"/>
          <p:cNvSpPr txBox="1"/>
          <p:nvPr/>
        </p:nvSpPr>
        <p:spPr>
          <a:xfrm>
            <a:off x="4741915" y="4606180"/>
            <a:ext cx="1222891" cy="336830"/>
          </a:xfrm>
          <a:prstGeom prst="rect">
            <a:avLst/>
          </a:prstGeom>
        </p:spPr>
        <p:txBody>
          <a:bodyPr lIns="0" tIns="0" rIns="0" bIns="0" rtlCol="0" anchor="t">
            <a:spAutoFit/>
          </a:bodyPr>
          <a:lstStyle/>
          <a:p>
            <a:pPr algn="ctr">
              <a:lnSpc>
                <a:spcPts val="2126"/>
              </a:lnSpc>
              <a:spcBef>
                <a:spcPct val="0"/>
              </a:spcBef>
            </a:pPr>
            <a:r>
              <a:rPr lang="en-US" sz="2045" b="1">
                <a:solidFill>
                  <a:srgbClr val="FFFFFF"/>
                </a:solidFill>
                <a:latin typeface="Agrandir Bold"/>
                <a:ea typeface="Agrandir Bold"/>
                <a:cs typeface="Agrandir Bold"/>
                <a:sym typeface="Agrandir Bold"/>
              </a:rPr>
              <a:t>SKLEARN</a:t>
            </a:r>
          </a:p>
        </p:txBody>
      </p:sp>
      <p:sp>
        <p:nvSpPr>
          <p:cNvPr id="47" name="TextBox 47"/>
          <p:cNvSpPr txBox="1"/>
          <p:nvPr/>
        </p:nvSpPr>
        <p:spPr>
          <a:xfrm>
            <a:off x="4329262" y="5209710"/>
            <a:ext cx="1665208" cy="336830"/>
          </a:xfrm>
          <a:prstGeom prst="rect">
            <a:avLst/>
          </a:prstGeom>
        </p:spPr>
        <p:txBody>
          <a:bodyPr lIns="0" tIns="0" rIns="0" bIns="0" rtlCol="0" anchor="t">
            <a:spAutoFit/>
          </a:bodyPr>
          <a:lstStyle/>
          <a:p>
            <a:pPr algn="ctr">
              <a:lnSpc>
                <a:spcPts val="2126"/>
              </a:lnSpc>
              <a:spcBef>
                <a:spcPct val="0"/>
              </a:spcBef>
            </a:pPr>
            <a:r>
              <a:rPr lang="en-US" sz="2045" b="1">
                <a:solidFill>
                  <a:srgbClr val="FFFFFF"/>
                </a:solidFill>
                <a:latin typeface="Agrandir Bold"/>
                <a:ea typeface="Agrandir Bold"/>
                <a:cs typeface="Agrandir Bold"/>
                <a:sym typeface="Agrandir Bold"/>
              </a:rPr>
              <a:t>MATPLOTLIB</a:t>
            </a:r>
          </a:p>
        </p:txBody>
      </p:sp>
      <p:sp>
        <p:nvSpPr>
          <p:cNvPr id="48" name="Freeform 48"/>
          <p:cNvSpPr/>
          <p:nvPr/>
        </p:nvSpPr>
        <p:spPr>
          <a:xfrm rot="-10800000">
            <a:off x="6005487" y="5778954"/>
            <a:ext cx="605249" cy="369322"/>
          </a:xfrm>
          <a:custGeom>
            <a:avLst/>
            <a:gdLst/>
            <a:ahLst/>
            <a:cxnLst/>
            <a:rect l="l" t="t" r="r" b="b"/>
            <a:pathLst>
              <a:path w="605249" h="369322">
                <a:moveTo>
                  <a:pt x="0" y="0"/>
                </a:moveTo>
                <a:lnTo>
                  <a:pt x="605249" y="0"/>
                </a:lnTo>
                <a:lnTo>
                  <a:pt x="605249" y="369322"/>
                </a:lnTo>
                <a:lnTo>
                  <a:pt x="0" y="369322"/>
                </a:lnTo>
                <a:lnTo>
                  <a:pt x="0" y="0"/>
                </a:lnTo>
                <a:close/>
              </a:path>
            </a:pathLst>
          </a:custGeom>
          <a:blipFill>
            <a:blip r:embed="rId3"/>
            <a:stretch>
              <a:fillRect l="-200391" b="-10691"/>
            </a:stretch>
          </a:blipFill>
        </p:spPr>
      </p:sp>
      <p:sp>
        <p:nvSpPr>
          <p:cNvPr id="49" name="Freeform 49"/>
          <p:cNvSpPr/>
          <p:nvPr/>
        </p:nvSpPr>
        <p:spPr>
          <a:xfrm rot="5400000">
            <a:off x="5368218" y="4736339"/>
            <a:ext cx="2412645" cy="72390"/>
          </a:xfrm>
          <a:custGeom>
            <a:avLst/>
            <a:gdLst/>
            <a:ahLst/>
            <a:cxnLst/>
            <a:rect l="l" t="t" r="r" b="b"/>
            <a:pathLst>
              <a:path w="2412645" h="72390">
                <a:moveTo>
                  <a:pt x="0" y="0"/>
                </a:moveTo>
                <a:lnTo>
                  <a:pt x="2412645" y="0"/>
                </a:lnTo>
                <a:lnTo>
                  <a:pt x="2412645" y="72390"/>
                </a:lnTo>
                <a:lnTo>
                  <a:pt x="0" y="72390"/>
                </a:lnTo>
                <a:lnTo>
                  <a:pt x="0" y="0"/>
                </a:lnTo>
                <a:close/>
              </a:path>
            </a:pathLst>
          </a:custGeom>
          <a:blipFill>
            <a:blip r:embed="rId6"/>
            <a:stretch>
              <a:fillRect l="-700824" t="-144213" r="-104022" b="-32883"/>
            </a:stretch>
          </a:blipFill>
        </p:spPr>
      </p:sp>
      <p:sp>
        <p:nvSpPr>
          <p:cNvPr id="50" name="TextBox 50"/>
          <p:cNvSpPr txBox="1"/>
          <p:nvPr/>
        </p:nvSpPr>
        <p:spPr>
          <a:xfrm>
            <a:off x="4682758" y="5775013"/>
            <a:ext cx="1311712" cy="336830"/>
          </a:xfrm>
          <a:prstGeom prst="rect">
            <a:avLst/>
          </a:prstGeom>
        </p:spPr>
        <p:txBody>
          <a:bodyPr lIns="0" tIns="0" rIns="0" bIns="0" rtlCol="0" anchor="t">
            <a:spAutoFit/>
          </a:bodyPr>
          <a:lstStyle/>
          <a:p>
            <a:pPr algn="ctr">
              <a:lnSpc>
                <a:spcPts val="2126"/>
              </a:lnSpc>
              <a:spcBef>
                <a:spcPct val="0"/>
              </a:spcBef>
            </a:pPr>
            <a:r>
              <a:rPr lang="en-US" sz="2045" b="1">
                <a:solidFill>
                  <a:srgbClr val="FFFFFF"/>
                </a:solidFill>
                <a:latin typeface="Agrandir Bold"/>
                <a:ea typeface="Agrandir Bold"/>
                <a:cs typeface="Agrandir Bold"/>
                <a:sym typeface="Agrandir Bold"/>
              </a:rPr>
              <a:t>SEABORN</a:t>
            </a:r>
          </a:p>
        </p:txBody>
      </p:sp>
      <p:grpSp>
        <p:nvGrpSpPr>
          <p:cNvPr id="51" name="Group 51"/>
          <p:cNvGrpSpPr/>
          <p:nvPr/>
        </p:nvGrpSpPr>
        <p:grpSpPr>
          <a:xfrm>
            <a:off x="-514350" y="-1221579"/>
            <a:ext cx="20831283" cy="2394511"/>
            <a:chOff x="0" y="0"/>
            <a:chExt cx="5486429" cy="630653"/>
          </a:xfrm>
        </p:grpSpPr>
        <p:sp>
          <p:nvSpPr>
            <p:cNvPr id="52" name="Freeform 52"/>
            <p:cNvSpPr/>
            <p:nvPr/>
          </p:nvSpPr>
          <p:spPr>
            <a:xfrm>
              <a:off x="0" y="0"/>
              <a:ext cx="5486429" cy="630653"/>
            </a:xfrm>
            <a:custGeom>
              <a:avLst/>
              <a:gdLst/>
              <a:ahLst/>
              <a:cxnLst/>
              <a:rect l="l" t="t" r="r" b="b"/>
              <a:pathLst>
                <a:path w="5486429" h="630653">
                  <a:moveTo>
                    <a:pt x="0" y="0"/>
                  </a:moveTo>
                  <a:lnTo>
                    <a:pt x="5486429" y="0"/>
                  </a:lnTo>
                  <a:lnTo>
                    <a:pt x="5486429" y="630653"/>
                  </a:lnTo>
                  <a:lnTo>
                    <a:pt x="0" y="630653"/>
                  </a:lnTo>
                  <a:close/>
                </a:path>
              </a:pathLst>
            </a:custGeom>
            <a:solidFill>
              <a:srgbClr val="0C2756"/>
            </a:solidFill>
          </p:spPr>
        </p:sp>
        <p:sp>
          <p:nvSpPr>
            <p:cNvPr id="53" name="TextBox 53"/>
            <p:cNvSpPr txBox="1"/>
            <p:nvPr/>
          </p:nvSpPr>
          <p:spPr>
            <a:xfrm>
              <a:off x="0" y="-28575"/>
              <a:ext cx="5486429" cy="659228"/>
            </a:xfrm>
            <a:prstGeom prst="rect">
              <a:avLst/>
            </a:prstGeom>
          </p:spPr>
          <p:txBody>
            <a:bodyPr lIns="50800" tIns="50800" rIns="50800" bIns="50800" rtlCol="0" anchor="ctr"/>
            <a:lstStyle/>
            <a:p>
              <a:pPr algn="ctr">
                <a:lnSpc>
                  <a:spcPts val="2126"/>
                </a:lnSpc>
              </a:pPr>
              <a:endParaRPr/>
            </a:p>
          </p:txBody>
        </p:sp>
      </p:grpSp>
      <p:sp>
        <p:nvSpPr>
          <p:cNvPr id="54" name="TextBox 54"/>
          <p:cNvSpPr txBox="1"/>
          <p:nvPr/>
        </p:nvSpPr>
        <p:spPr>
          <a:xfrm>
            <a:off x="5017864" y="201040"/>
            <a:ext cx="6684079" cy="939188"/>
          </a:xfrm>
          <a:prstGeom prst="rect">
            <a:avLst/>
          </a:prstGeom>
        </p:spPr>
        <p:txBody>
          <a:bodyPr lIns="0" tIns="0" rIns="0" bIns="0" rtlCol="0" anchor="t">
            <a:spAutoFit/>
          </a:bodyPr>
          <a:lstStyle/>
          <a:p>
            <a:pPr algn="ctr">
              <a:lnSpc>
                <a:spcPts val="7118"/>
              </a:lnSpc>
              <a:spcBef>
                <a:spcPct val="0"/>
              </a:spcBef>
            </a:pPr>
            <a:r>
              <a:rPr lang="en-US" sz="6844">
                <a:solidFill>
                  <a:srgbClr val="FFFFFF"/>
                </a:solidFill>
                <a:latin typeface="Anton"/>
                <a:ea typeface="Anton"/>
                <a:cs typeface="Anton"/>
                <a:sym typeface="Anton"/>
              </a:rPr>
              <a:t>PROCESS</a:t>
            </a:r>
          </a:p>
        </p:txBody>
      </p:sp>
      <p:sp>
        <p:nvSpPr>
          <p:cNvPr id="55" name="Freeform 55"/>
          <p:cNvSpPr/>
          <p:nvPr/>
        </p:nvSpPr>
        <p:spPr>
          <a:xfrm>
            <a:off x="12484139" y="1891464"/>
            <a:ext cx="1870252" cy="485131"/>
          </a:xfrm>
          <a:custGeom>
            <a:avLst/>
            <a:gdLst/>
            <a:ahLst/>
            <a:cxnLst/>
            <a:rect l="l" t="t" r="r" b="b"/>
            <a:pathLst>
              <a:path w="1870252" h="485131">
                <a:moveTo>
                  <a:pt x="0" y="0"/>
                </a:moveTo>
                <a:lnTo>
                  <a:pt x="1870252" y="0"/>
                </a:lnTo>
                <a:lnTo>
                  <a:pt x="1870252" y="485132"/>
                </a:lnTo>
                <a:lnTo>
                  <a:pt x="0" y="485132"/>
                </a:lnTo>
                <a:lnTo>
                  <a:pt x="0" y="0"/>
                </a:lnTo>
                <a:close/>
              </a:path>
            </a:pathLst>
          </a:custGeom>
          <a:blipFill>
            <a:blip r:embed="rId3"/>
            <a:stretch>
              <a:fillRect l="-333" r="-29186" b="-12272"/>
            </a:stretch>
          </a:blipFill>
        </p:spPr>
      </p:sp>
      <p:sp>
        <p:nvSpPr>
          <p:cNvPr id="56" name="Freeform 56"/>
          <p:cNvSpPr/>
          <p:nvPr/>
        </p:nvSpPr>
        <p:spPr>
          <a:xfrm rot="5400000">
            <a:off x="14712252" y="2652752"/>
            <a:ext cx="1371221" cy="455698"/>
          </a:xfrm>
          <a:custGeom>
            <a:avLst/>
            <a:gdLst/>
            <a:ahLst/>
            <a:cxnLst/>
            <a:rect l="l" t="t" r="r" b="b"/>
            <a:pathLst>
              <a:path w="1371221" h="455698">
                <a:moveTo>
                  <a:pt x="0" y="0"/>
                </a:moveTo>
                <a:lnTo>
                  <a:pt x="1371221" y="0"/>
                </a:lnTo>
                <a:lnTo>
                  <a:pt x="1371221" y="455698"/>
                </a:lnTo>
                <a:lnTo>
                  <a:pt x="0" y="455698"/>
                </a:lnTo>
                <a:lnTo>
                  <a:pt x="0" y="0"/>
                </a:lnTo>
                <a:close/>
              </a:path>
            </a:pathLst>
          </a:custGeom>
          <a:blipFill>
            <a:blip r:embed="rId3"/>
            <a:stretch>
              <a:fillRect l="-70465" b="-15335"/>
            </a:stretch>
          </a:blipFill>
        </p:spPr>
      </p:sp>
      <p:sp>
        <p:nvSpPr>
          <p:cNvPr id="57" name="Freeform 57"/>
          <p:cNvSpPr/>
          <p:nvPr/>
        </p:nvSpPr>
        <p:spPr>
          <a:xfrm>
            <a:off x="13527610" y="1891464"/>
            <a:ext cx="1870252" cy="485131"/>
          </a:xfrm>
          <a:custGeom>
            <a:avLst/>
            <a:gdLst/>
            <a:ahLst/>
            <a:cxnLst/>
            <a:rect l="l" t="t" r="r" b="b"/>
            <a:pathLst>
              <a:path w="1870252" h="485131">
                <a:moveTo>
                  <a:pt x="0" y="0"/>
                </a:moveTo>
                <a:lnTo>
                  <a:pt x="1870252" y="0"/>
                </a:lnTo>
                <a:lnTo>
                  <a:pt x="1870252" y="485132"/>
                </a:lnTo>
                <a:lnTo>
                  <a:pt x="0" y="485132"/>
                </a:lnTo>
                <a:lnTo>
                  <a:pt x="0" y="0"/>
                </a:lnTo>
                <a:close/>
              </a:path>
            </a:pathLst>
          </a:custGeom>
          <a:blipFill>
            <a:blip r:embed="rId3"/>
            <a:stretch>
              <a:fillRect l="-333" r="-29186" b="-12272"/>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0" y="-1221579"/>
            <a:ext cx="20831283" cy="3086100"/>
            <a:chOff x="0" y="0"/>
            <a:chExt cx="5486429" cy="812800"/>
          </a:xfrm>
        </p:grpSpPr>
        <p:sp>
          <p:nvSpPr>
            <p:cNvPr id="3" name="Freeform 3"/>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4" name="TextBox 4"/>
            <p:cNvSpPr txBox="1"/>
            <p:nvPr/>
          </p:nvSpPr>
          <p:spPr>
            <a:xfrm>
              <a:off x="0" y="-28575"/>
              <a:ext cx="5486429" cy="841375"/>
            </a:xfrm>
            <a:prstGeom prst="rect">
              <a:avLst/>
            </a:prstGeom>
          </p:spPr>
          <p:txBody>
            <a:bodyPr lIns="50800" tIns="50800" rIns="50800" bIns="50800" rtlCol="0" anchor="ctr"/>
            <a:lstStyle/>
            <a:p>
              <a:pPr algn="ctr">
                <a:lnSpc>
                  <a:spcPts val="2126"/>
                </a:lnSpc>
              </a:pPr>
              <a:endParaRPr/>
            </a:p>
          </p:txBody>
        </p:sp>
      </p:grpSp>
      <p:sp>
        <p:nvSpPr>
          <p:cNvPr id="5" name="Freeform 5"/>
          <p:cNvSpPr/>
          <p:nvPr/>
        </p:nvSpPr>
        <p:spPr>
          <a:xfrm>
            <a:off x="1502267" y="3215540"/>
            <a:ext cx="5048616" cy="5048616"/>
          </a:xfrm>
          <a:custGeom>
            <a:avLst/>
            <a:gdLst/>
            <a:ahLst/>
            <a:cxnLst/>
            <a:rect l="l" t="t" r="r" b="b"/>
            <a:pathLst>
              <a:path w="5048616" h="5048616">
                <a:moveTo>
                  <a:pt x="0" y="0"/>
                </a:moveTo>
                <a:lnTo>
                  <a:pt x="5048616" y="0"/>
                </a:lnTo>
                <a:lnTo>
                  <a:pt x="5048616" y="5048616"/>
                </a:lnTo>
                <a:lnTo>
                  <a:pt x="0" y="5048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2656521" y="4732245"/>
            <a:ext cx="3355672" cy="1763105"/>
          </a:xfrm>
          <a:prstGeom prst="rect">
            <a:avLst/>
          </a:prstGeom>
        </p:spPr>
        <p:txBody>
          <a:bodyPr lIns="0" tIns="0" rIns="0" bIns="0" rtlCol="0" anchor="t">
            <a:spAutoFit/>
          </a:bodyPr>
          <a:lstStyle/>
          <a:p>
            <a:pPr algn="l">
              <a:lnSpc>
                <a:spcPts val="6875"/>
              </a:lnSpc>
            </a:pPr>
            <a:r>
              <a:rPr lang="en-US" sz="6610">
                <a:solidFill>
                  <a:srgbClr val="050056"/>
                </a:solidFill>
                <a:latin typeface="Anton"/>
                <a:ea typeface="Anton"/>
                <a:cs typeface="Anton"/>
                <a:sym typeface="Anton"/>
              </a:rPr>
              <a:t>MACHINE LEARNING</a:t>
            </a:r>
          </a:p>
        </p:txBody>
      </p:sp>
      <p:sp>
        <p:nvSpPr>
          <p:cNvPr id="7" name="TextBox 7"/>
          <p:cNvSpPr txBox="1"/>
          <p:nvPr/>
        </p:nvSpPr>
        <p:spPr>
          <a:xfrm>
            <a:off x="8998318" y="3077899"/>
            <a:ext cx="2173187" cy="487751"/>
          </a:xfrm>
          <a:prstGeom prst="rect">
            <a:avLst/>
          </a:prstGeom>
        </p:spPr>
        <p:txBody>
          <a:bodyPr lIns="0" tIns="0" rIns="0" bIns="0" rtlCol="0" anchor="t">
            <a:spAutoFit/>
          </a:bodyPr>
          <a:lstStyle/>
          <a:p>
            <a:pPr algn="l">
              <a:lnSpc>
                <a:spcPts val="3440"/>
              </a:lnSpc>
            </a:pPr>
            <a:r>
              <a:rPr lang="en-US" sz="2567">
                <a:solidFill>
                  <a:srgbClr val="FFFFFF"/>
                </a:solidFill>
                <a:latin typeface="Agrandir"/>
                <a:ea typeface="Agrandir"/>
                <a:cs typeface="Agrandir"/>
                <a:sym typeface="Agrandir"/>
              </a:rPr>
              <a:t>Data Input:</a:t>
            </a:r>
          </a:p>
        </p:txBody>
      </p:sp>
      <p:sp>
        <p:nvSpPr>
          <p:cNvPr id="8" name="TextBox 8"/>
          <p:cNvSpPr txBox="1"/>
          <p:nvPr/>
        </p:nvSpPr>
        <p:spPr>
          <a:xfrm>
            <a:off x="7847478" y="3068374"/>
            <a:ext cx="797349" cy="525150"/>
          </a:xfrm>
          <a:prstGeom prst="rect">
            <a:avLst/>
          </a:prstGeom>
        </p:spPr>
        <p:txBody>
          <a:bodyPr lIns="0" tIns="0" rIns="0" bIns="0" rtlCol="0" anchor="t">
            <a:spAutoFit/>
          </a:bodyPr>
          <a:lstStyle/>
          <a:p>
            <a:pPr algn="l">
              <a:lnSpc>
                <a:spcPts val="3690"/>
              </a:lnSpc>
            </a:pPr>
            <a:r>
              <a:rPr lang="en-US" sz="2754" b="1">
                <a:solidFill>
                  <a:srgbClr val="FFFFFF"/>
                </a:solidFill>
                <a:latin typeface="Agrandir Bold"/>
                <a:ea typeface="Agrandir Bold"/>
                <a:cs typeface="Agrandir Bold"/>
                <a:sym typeface="Agrandir Bold"/>
              </a:rPr>
              <a:t>01.</a:t>
            </a:r>
          </a:p>
        </p:txBody>
      </p:sp>
      <p:sp>
        <p:nvSpPr>
          <p:cNvPr id="9" name="TextBox 9"/>
          <p:cNvSpPr txBox="1"/>
          <p:nvPr/>
        </p:nvSpPr>
        <p:spPr>
          <a:xfrm>
            <a:off x="6174386" y="435771"/>
            <a:ext cx="5017037" cy="1018055"/>
          </a:xfrm>
          <a:prstGeom prst="rect">
            <a:avLst/>
          </a:prstGeom>
        </p:spPr>
        <p:txBody>
          <a:bodyPr lIns="0" tIns="0" rIns="0" bIns="0" rtlCol="0" anchor="t">
            <a:spAutoFit/>
          </a:bodyPr>
          <a:lstStyle/>
          <a:p>
            <a:pPr algn="ctr">
              <a:lnSpc>
                <a:spcPts val="7742"/>
              </a:lnSpc>
              <a:spcBef>
                <a:spcPct val="0"/>
              </a:spcBef>
            </a:pPr>
            <a:r>
              <a:rPr lang="en-US" sz="7444">
                <a:solidFill>
                  <a:srgbClr val="FFFFFF"/>
                </a:solidFill>
                <a:latin typeface="Anton"/>
                <a:ea typeface="Anton"/>
                <a:cs typeface="Anton"/>
                <a:sym typeface="Anton"/>
              </a:rPr>
              <a:t>EDA</a:t>
            </a:r>
          </a:p>
        </p:txBody>
      </p:sp>
      <p:sp>
        <p:nvSpPr>
          <p:cNvPr id="10" name="TextBox 10"/>
          <p:cNvSpPr txBox="1"/>
          <p:nvPr/>
        </p:nvSpPr>
        <p:spPr>
          <a:xfrm>
            <a:off x="7083802" y="1874046"/>
            <a:ext cx="10779823" cy="8207488"/>
          </a:xfrm>
          <a:prstGeom prst="rect">
            <a:avLst/>
          </a:prstGeom>
        </p:spPr>
        <p:txBody>
          <a:bodyPr lIns="0" tIns="0" rIns="0" bIns="0" rtlCol="0" anchor="t">
            <a:spAutoFit/>
          </a:bodyPr>
          <a:lstStyle/>
          <a:p>
            <a:pPr marL="547187" lvl="1" indent="-273593" algn="l">
              <a:lnSpc>
                <a:spcPts val="2635"/>
              </a:lnSpc>
              <a:buFont typeface="Arial"/>
              <a:buChar char="•"/>
            </a:pPr>
            <a:r>
              <a:rPr lang="en-US" sz="2534" b="1">
                <a:gradFill>
                  <a:gsLst>
                    <a:gs pos="0">
                      <a:srgbClr val="0C2756">
                        <a:alpha val="100000"/>
                      </a:srgbClr>
                    </a:gs>
                    <a:gs pos="100000">
                      <a:srgbClr val="1E527D">
                        <a:alpha val="100000"/>
                      </a:srgbClr>
                    </a:gs>
                  </a:gsLst>
                  <a:lin ang="0"/>
                </a:gradFill>
                <a:latin typeface="Poppins Bold"/>
                <a:ea typeface="Poppins Bold"/>
                <a:cs typeface="Poppins Bold"/>
                <a:sym typeface="Poppins Bold"/>
              </a:rPr>
              <a:t>DATASET SHAPE :- </a:t>
            </a:r>
            <a:r>
              <a:rPr lang="en-US" sz="2534" b="1">
                <a:solidFill>
                  <a:srgbClr val="000000"/>
                </a:solidFill>
                <a:latin typeface="Poppins Bold"/>
                <a:ea typeface="Poppins Bold"/>
                <a:cs typeface="Poppins Bold"/>
                <a:sym typeface="Poppins Bold"/>
              </a:rPr>
              <a:t>   </a:t>
            </a:r>
            <a:r>
              <a:rPr lang="en-US" sz="2534">
                <a:solidFill>
                  <a:srgbClr val="000000"/>
                </a:solidFill>
                <a:latin typeface="Poppins"/>
                <a:ea typeface="Poppins"/>
                <a:cs typeface="Poppins"/>
                <a:sym typeface="Poppins"/>
              </a:rPr>
              <a:t>CHECKED TOTAL ROWS &amp; COLUMNS USING  </a:t>
            </a:r>
          </a:p>
          <a:p>
            <a:pPr algn="l">
              <a:lnSpc>
                <a:spcPts val="2635"/>
              </a:lnSpc>
            </a:pPr>
            <a:r>
              <a:rPr lang="en-US" sz="2534">
                <a:solidFill>
                  <a:srgbClr val="000000"/>
                </a:solidFill>
                <a:latin typeface="Poppins"/>
                <a:ea typeface="Poppins"/>
                <a:cs typeface="Poppins"/>
                <a:sym typeface="Poppins"/>
              </a:rPr>
              <a:t>                                               </a:t>
            </a:r>
            <a:r>
              <a:rPr lang="en-US" sz="2534" u="sng">
                <a:solidFill>
                  <a:srgbClr val="000000"/>
                </a:solidFill>
                <a:latin typeface="Poppins"/>
                <a:ea typeface="Poppins"/>
                <a:cs typeface="Poppins"/>
                <a:sym typeface="Poppins"/>
              </a:rPr>
              <a:t>DF.SHAPE</a:t>
            </a:r>
            <a:r>
              <a:rPr lang="en-US" sz="2534">
                <a:solidFill>
                  <a:srgbClr val="000000"/>
                </a:solidFill>
                <a:latin typeface="Poppins"/>
                <a:ea typeface="Poppins"/>
                <a:cs typeface="Poppins"/>
                <a:sym typeface="Poppins"/>
              </a:rPr>
              <a:t> .</a:t>
            </a:r>
          </a:p>
          <a:p>
            <a:pPr algn="l">
              <a:lnSpc>
                <a:spcPts val="2635"/>
              </a:lnSpc>
            </a:pPr>
            <a:endParaRPr lang="en-US" sz="2534">
              <a:solidFill>
                <a:srgbClr val="000000"/>
              </a:solidFill>
              <a:latin typeface="Poppins"/>
              <a:ea typeface="Poppins"/>
              <a:cs typeface="Poppins"/>
              <a:sym typeface="Poppins"/>
            </a:endParaRPr>
          </a:p>
          <a:p>
            <a:pPr marL="547187" lvl="1" indent="-273593" algn="l">
              <a:lnSpc>
                <a:spcPts val="2635"/>
              </a:lnSpc>
              <a:buFont typeface="Arial"/>
              <a:buChar char="•"/>
            </a:pPr>
            <a:r>
              <a:rPr lang="en-US" sz="2534" b="1">
                <a:gradFill>
                  <a:gsLst>
                    <a:gs pos="0">
                      <a:srgbClr val="0C2756">
                        <a:alpha val="100000"/>
                      </a:srgbClr>
                    </a:gs>
                    <a:gs pos="100000">
                      <a:srgbClr val="1E527D">
                        <a:alpha val="100000"/>
                      </a:srgbClr>
                    </a:gs>
                  </a:gsLst>
                  <a:lin ang="0"/>
                </a:gradFill>
                <a:latin typeface="Poppins Bold"/>
                <a:ea typeface="Poppins Bold"/>
                <a:cs typeface="Poppins Bold"/>
                <a:sym typeface="Poppins Bold"/>
              </a:rPr>
              <a:t>DATASET INFORMATION:-</a:t>
            </a:r>
            <a:r>
              <a:rPr lang="en-US" sz="2534" b="1">
                <a:solidFill>
                  <a:srgbClr val="000000"/>
                </a:solidFill>
                <a:latin typeface="Poppins Bold"/>
                <a:ea typeface="Poppins Bold"/>
                <a:cs typeface="Poppins Bold"/>
                <a:sym typeface="Poppins Bold"/>
              </a:rPr>
              <a:t> </a:t>
            </a:r>
            <a:r>
              <a:rPr lang="en-US" sz="2534">
                <a:solidFill>
                  <a:srgbClr val="000000"/>
                </a:solidFill>
                <a:latin typeface="Poppins"/>
                <a:ea typeface="Poppins"/>
                <a:cs typeface="Poppins"/>
                <a:sym typeface="Poppins"/>
              </a:rPr>
              <a:t>VIEWED COLUMN NAMES, DATA TYPES,</a:t>
            </a:r>
          </a:p>
          <a:p>
            <a:pPr algn="l">
              <a:lnSpc>
                <a:spcPts val="2635"/>
              </a:lnSpc>
            </a:pPr>
            <a:r>
              <a:rPr lang="en-US" sz="2534">
                <a:solidFill>
                  <a:srgbClr val="000000"/>
                </a:solidFill>
                <a:latin typeface="Poppins"/>
                <a:ea typeface="Poppins"/>
                <a:cs typeface="Poppins"/>
                <a:sym typeface="Poppins"/>
              </a:rPr>
              <a:t>                                                       AND MEMORY USAGE USING </a:t>
            </a:r>
            <a:r>
              <a:rPr lang="en-US" sz="2534" u="sng">
                <a:solidFill>
                  <a:srgbClr val="000000"/>
                </a:solidFill>
                <a:latin typeface="Poppins"/>
                <a:ea typeface="Poppins"/>
                <a:cs typeface="Poppins"/>
                <a:sym typeface="Poppins"/>
              </a:rPr>
              <a:t>DF.INFO()</a:t>
            </a:r>
            <a:r>
              <a:rPr lang="en-US" sz="2534">
                <a:solidFill>
                  <a:srgbClr val="000000"/>
                </a:solidFill>
                <a:latin typeface="Poppins"/>
                <a:ea typeface="Poppins"/>
                <a:cs typeface="Poppins"/>
                <a:sym typeface="Poppins"/>
              </a:rPr>
              <a:t>.</a:t>
            </a:r>
          </a:p>
          <a:p>
            <a:pPr algn="l">
              <a:lnSpc>
                <a:spcPts val="2635"/>
              </a:lnSpc>
            </a:pPr>
            <a:endParaRPr lang="en-US" sz="2534">
              <a:solidFill>
                <a:srgbClr val="000000"/>
              </a:solidFill>
              <a:latin typeface="Poppins"/>
              <a:ea typeface="Poppins"/>
              <a:cs typeface="Poppins"/>
              <a:sym typeface="Poppins"/>
            </a:endParaRPr>
          </a:p>
          <a:p>
            <a:pPr marL="547187" lvl="1" indent="-273593" algn="l">
              <a:lnSpc>
                <a:spcPts val="2635"/>
              </a:lnSpc>
              <a:buFont typeface="Arial"/>
              <a:buChar char="•"/>
            </a:pPr>
            <a:r>
              <a:rPr lang="en-US" sz="2534" b="1">
                <a:gradFill>
                  <a:gsLst>
                    <a:gs pos="0">
                      <a:srgbClr val="0C2756">
                        <a:alpha val="100000"/>
                      </a:srgbClr>
                    </a:gs>
                    <a:gs pos="100000">
                      <a:srgbClr val="1E527D">
                        <a:alpha val="100000"/>
                      </a:srgbClr>
                    </a:gs>
                  </a:gsLst>
                  <a:lin ang="0"/>
                </a:gradFill>
                <a:latin typeface="Poppins Bold"/>
                <a:ea typeface="Poppins Bold"/>
                <a:cs typeface="Poppins Bold"/>
                <a:sym typeface="Poppins Bold"/>
              </a:rPr>
              <a:t>STATISTICAL SUMMARY:-</a:t>
            </a:r>
            <a:r>
              <a:rPr lang="en-US" sz="2534" b="1">
                <a:solidFill>
                  <a:srgbClr val="000000"/>
                </a:solidFill>
                <a:latin typeface="Poppins Bold"/>
                <a:ea typeface="Poppins Bold"/>
                <a:cs typeface="Poppins Bold"/>
                <a:sym typeface="Poppins Bold"/>
              </a:rPr>
              <a:t> </a:t>
            </a:r>
            <a:r>
              <a:rPr lang="en-US" sz="2534">
                <a:solidFill>
                  <a:srgbClr val="000000"/>
                </a:solidFill>
                <a:latin typeface="Poppins"/>
                <a:ea typeface="Poppins"/>
                <a:cs typeface="Poppins"/>
                <a:sym typeface="Poppins"/>
              </a:rPr>
              <a:t>USED </a:t>
            </a:r>
            <a:r>
              <a:rPr lang="en-US" sz="2534" u="sng">
                <a:solidFill>
                  <a:srgbClr val="000000"/>
                </a:solidFill>
                <a:latin typeface="Poppins"/>
                <a:ea typeface="Poppins"/>
                <a:cs typeface="Poppins"/>
                <a:sym typeface="Poppins"/>
              </a:rPr>
              <a:t>DF.DESCRIBE() </a:t>
            </a:r>
            <a:r>
              <a:rPr lang="en-US" sz="2534">
                <a:solidFill>
                  <a:srgbClr val="000000"/>
                </a:solidFill>
                <a:latin typeface="Poppins"/>
                <a:ea typeface="Poppins"/>
                <a:cs typeface="Poppins"/>
                <a:sym typeface="Poppins"/>
              </a:rPr>
              <a:t>TO UNDERSTAND</a:t>
            </a:r>
          </a:p>
          <a:p>
            <a:pPr algn="l">
              <a:lnSpc>
                <a:spcPts val="2635"/>
              </a:lnSpc>
            </a:pPr>
            <a:r>
              <a:rPr lang="en-US" sz="2534">
                <a:solidFill>
                  <a:srgbClr val="000000"/>
                </a:solidFill>
                <a:latin typeface="Poppins"/>
                <a:ea typeface="Poppins"/>
                <a:cs typeface="Poppins"/>
                <a:sym typeface="Poppins"/>
              </a:rPr>
              <a:t>                                                       MEAN, MIN, MAX, AND DISTRIBUTION OF</a:t>
            </a:r>
          </a:p>
          <a:p>
            <a:pPr algn="l">
              <a:lnSpc>
                <a:spcPts val="2635"/>
              </a:lnSpc>
            </a:pPr>
            <a:r>
              <a:rPr lang="en-US" sz="2534">
                <a:solidFill>
                  <a:srgbClr val="000000"/>
                </a:solidFill>
                <a:latin typeface="Poppins"/>
                <a:ea typeface="Poppins"/>
                <a:cs typeface="Poppins"/>
                <a:sym typeface="Poppins"/>
              </a:rPr>
              <a:t>                                                       ALL NUMERICAL FEATURES.</a:t>
            </a:r>
          </a:p>
          <a:p>
            <a:pPr algn="l">
              <a:lnSpc>
                <a:spcPts val="2635"/>
              </a:lnSpc>
            </a:pPr>
            <a:endParaRPr lang="en-US" sz="2534">
              <a:solidFill>
                <a:srgbClr val="000000"/>
              </a:solidFill>
              <a:latin typeface="Poppins"/>
              <a:ea typeface="Poppins"/>
              <a:cs typeface="Poppins"/>
              <a:sym typeface="Poppins"/>
            </a:endParaRPr>
          </a:p>
          <a:p>
            <a:pPr marL="547187" lvl="1" indent="-273593" algn="l">
              <a:lnSpc>
                <a:spcPts val="2635"/>
              </a:lnSpc>
              <a:buFont typeface="Arial"/>
              <a:buChar char="•"/>
            </a:pPr>
            <a:r>
              <a:rPr lang="en-US" sz="2534" b="1">
                <a:gradFill>
                  <a:gsLst>
                    <a:gs pos="0">
                      <a:srgbClr val="0C2756">
                        <a:alpha val="100000"/>
                      </a:srgbClr>
                    </a:gs>
                    <a:gs pos="100000">
                      <a:srgbClr val="1E527D">
                        <a:alpha val="100000"/>
                      </a:srgbClr>
                    </a:gs>
                  </a:gsLst>
                  <a:lin ang="0"/>
                </a:gradFill>
                <a:latin typeface="Poppins Bold"/>
                <a:ea typeface="Poppins Bold"/>
                <a:cs typeface="Poppins Bold"/>
                <a:sym typeface="Poppins Bold"/>
              </a:rPr>
              <a:t>CROSSTAB ANALYSIS:-</a:t>
            </a:r>
            <a:r>
              <a:rPr lang="en-US" sz="2534" b="1">
                <a:solidFill>
                  <a:srgbClr val="000000"/>
                </a:solidFill>
                <a:latin typeface="Poppins Bold"/>
                <a:ea typeface="Poppins Bold"/>
                <a:cs typeface="Poppins Bold"/>
                <a:sym typeface="Poppins Bold"/>
              </a:rPr>
              <a:t> </a:t>
            </a:r>
            <a:r>
              <a:rPr lang="en-US" sz="2534">
                <a:solidFill>
                  <a:srgbClr val="000000"/>
                </a:solidFill>
                <a:latin typeface="Poppins"/>
                <a:ea typeface="Poppins"/>
                <a:cs typeface="Poppins"/>
                <a:sym typeface="Poppins"/>
              </a:rPr>
              <a:t>COMPARED SEX VS TARGET USING</a:t>
            </a:r>
          </a:p>
          <a:p>
            <a:pPr algn="l">
              <a:lnSpc>
                <a:spcPts val="2635"/>
              </a:lnSpc>
            </a:pPr>
            <a:r>
              <a:rPr lang="en-US" sz="2534">
                <a:solidFill>
                  <a:srgbClr val="000000"/>
                </a:solidFill>
                <a:latin typeface="Poppins"/>
                <a:ea typeface="Poppins"/>
                <a:cs typeface="Poppins"/>
                <a:sym typeface="Poppins"/>
              </a:rPr>
              <a:t>                                                 </a:t>
            </a:r>
            <a:r>
              <a:rPr lang="en-US" sz="2534" u="sng">
                <a:solidFill>
                  <a:srgbClr val="000000"/>
                </a:solidFill>
                <a:latin typeface="Poppins"/>
                <a:ea typeface="Poppins"/>
                <a:cs typeface="Poppins"/>
                <a:sym typeface="Poppins"/>
              </a:rPr>
              <a:t>PD.CROSSTAB(DF['TARGET'], DF['SEX'])</a:t>
            </a:r>
            <a:r>
              <a:rPr lang="en-US" sz="2534">
                <a:solidFill>
                  <a:srgbClr val="000000"/>
                </a:solidFill>
                <a:latin typeface="Poppins"/>
                <a:ea typeface="Poppins"/>
                <a:cs typeface="Poppins"/>
                <a:sym typeface="Poppins"/>
              </a:rPr>
              <a:t>.</a:t>
            </a:r>
          </a:p>
          <a:p>
            <a:pPr algn="l">
              <a:lnSpc>
                <a:spcPts val="2635"/>
              </a:lnSpc>
            </a:pPr>
            <a:endParaRPr lang="en-US" sz="2534">
              <a:solidFill>
                <a:srgbClr val="000000"/>
              </a:solidFill>
              <a:latin typeface="Poppins"/>
              <a:ea typeface="Poppins"/>
              <a:cs typeface="Poppins"/>
              <a:sym typeface="Poppins"/>
            </a:endParaRPr>
          </a:p>
          <a:p>
            <a:pPr marL="547187" lvl="1" indent="-273593" algn="l">
              <a:lnSpc>
                <a:spcPts val="2635"/>
              </a:lnSpc>
              <a:buFont typeface="Arial"/>
              <a:buChar char="•"/>
            </a:pPr>
            <a:r>
              <a:rPr lang="en-US" sz="2534" b="1">
                <a:gradFill>
                  <a:gsLst>
                    <a:gs pos="0">
                      <a:srgbClr val="0C2756">
                        <a:alpha val="100000"/>
                      </a:srgbClr>
                    </a:gs>
                    <a:gs pos="100000">
                      <a:srgbClr val="1E527D">
                        <a:alpha val="100000"/>
                      </a:srgbClr>
                    </a:gs>
                  </a:gsLst>
                  <a:lin ang="0"/>
                </a:gradFill>
                <a:latin typeface="Poppins Bold"/>
                <a:ea typeface="Poppins Bold"/>
                <a:cs typeface="Poppins Bold"/>
                <a:sym typeface="Poppins Bold"/>
              </a:rPr>
              <a:t>MISSING VALUE CHECK:-</a:t>
            </a:r>
            <a:r>
              <a:rPr lang="en-US" sz="2534">
                <a:solidFill>
                  <a:srgbClr val="000000"/>
                </a:solidFill>
                <a:latin typeface="Poppins"/>
                <a:ea typeface="Poppins"/>
                <a:cs typeface="Poppins"/>
                <a:sym typeface="Poppins"/>
              </a:rPr>
              <a:t> ENSURED DATA QUALITY USING</a:t>
            </a:r>
          </a:p>
          <a:p>
            <a:pPr algn="l">
              <a:lnSpc>
                <a:spcPts val="2635"/>
              </a:lnSpc>
            </a:pPr>
            <a:r>
              <a:rPr lang="en-US" sz="2534">
                <a:solidFill>
                  <a:srgbClr val="000000"/>
                </a:solidFill>
                <a:latin typeface="Poppins"/>
                <a:ea typeface="Poppins"/>
                <a:cs typeface="Poppins"/>
                <a:sym typeface="Poppins"/>
              </a:rPr>
              <a:t>                                                    </a:t>
            </a:r>
            <a:r>
              <a:rPr lang="en-US" sz="2534" u="sng">
                <a:solidFill>
                  <a:srgbClr val="000000"/>
                </a:solidFill>
                <a:latin typeface="Poppins"/>
                <a:ea typeface="Poppins"/>
                <a:cs typeface="Poppins"/>
                <a:sym typeface="Poppins"/>
              </a:rPr>
              <a:t>DF.ISNULL</a:t>
            </a:r>
            <a:r>
              <a:rPr lang="en-US" sz="2534">
                <a:solidFill>
                  <a:srgbClr val="000000"/>
                </a:solidFill>
                <a:latin typeface="Poppins"/>
                <a:ea typeface="Poppins"/>
                <a:cs typeface="Poppins"/>
                <a:sym typeface="Poppins"/>
              </a:rPr>
              <a:t>().</a:t>
            </a:r>
            <a:r>
              <a:rPr lang="en-US" sz="2534" u="sng">
                <a:solidFill>
                  <a:srgbClr val="000000"/>
                </a:solidFill>
                <a:latin typeface="Poppins"/>
                <a:ea typeface="Poppins"/>
                <a:cs typeface="Poppins"/>
                <a:sym typeface="Poppins"/>
              </a:rPr>
              <a:t>SUM()</a:t>
            </a:r>
            <a:r>
              <a:rPr lang="en-US" sz="2534">
                <a:solidFill>
                  <a:srgbClr val="000000"/>
                </a:solidFill>
                <a:latin typeface="Poppins"/>
                <a:ea typeface="Poppins"/>
                <a:cs typeface="Poppins"/>
                <a:sym typeface="Poppins"/>
              </a:rPr>
              <a:t> (NO MISSING VALUES</a:t>
            </a:r>
          </a:p>
          <a:p>
            <a:pPr algn="l">
              <a:lnSpc>
                <a:spcPts val="2635"/>
              </a:lnSpc>
            </a:pPr>
            <a:r>
              <a:rPr lang="en-US" sz="2534">
                <a:solidFill>
                  <a:srgbClr val="000000"/>
                </a:solidFill>
                <a:latin typeface="Poppins"/>
                <a:ea typeface="Poppins"/>
                <a:cs typeface="Poppins"/>
                <a:sym typeface="Poppins"/>
              </a:rPr>
              <a:t>                                                    FOUND).</a:t>
            </a:r>
          </a:p>
          <a:p>
            <a:pPr algn="l">
              <a:lnSpc>
                <a:spcPts val="2635"/>
              </a:lnSpc>
            </a:pPr>
            <a:endParaRPr lang="en-US" sz="2534">
              <a:solidFill>
                <a:srgbClr val="000000"/>
              </a:solidFill>
              <a:latin typeface="Poppins"/>
              <a:ea typeface="Poppins"/>
              <a:cs typeface="Poppins"/>
              <a:sym typeface="Poppins"/>
            </a:endParaRPr>
          </a:p>
          <a:p>
            <a:pPr marL="547187" lvl="1" indent="-273593" algn="l">
              <a:lnSpc>
                <a:spcPts val="2635"/>
              </a:lnSpc>
              <a:buFont typeface="Arial"/>
              <a:buChar char="•"/>
            </a:pPr>
            <a:r>
              <a:rPr lang="en-US" sz="2534" b="1">
                <a:gradFill>
                  <a:gsLst>
                    <a:gs pos="0">
                      <a:srgbClr val="0C2756">
                        <a:alpha val="100000"/>
                      </a:srgbClr>
                    </a:gs>
                    <a:gs pos="100000">
                      <a:srgbClr val="1E527D">
                        <a:alpha val="100000"/>
                      </a:srgbClr>
                    </a:gs>
                  </a:gsLst>
                  <a:lin ang="0"/>
                </a:gradFill>
                <a:latin typeface="Poppins Bold"/>
                <a:ea typeface="Poppins Bold"/>
                <a:cs typeface="Poppins Bold"/>
                <a:sym typeface="Poppins Bold"/>
              </a:rPr>
              <a:t>CORRELATION MATRIX:-</a:t>
            </a:r>
            <a:r>
              <a:rPr lang="en-US" sz="2534" b="1">
                <a:solidFill>
                  <a:srgbClr val="000000"/>
                </a:solidFill>
                <a:latin typeface="Poppins Bold"/>
                <a:ea typeface="Poppins Bold"/>
                <a:cs typeface="Poppins Bold"/>
                <a:sym typeface="Poppins Bold"/>
              </a:rPr>
              <a:t> </a:t>
            </a:r>
            <a:r>
              <a:rPr lang="en-US" sz="2534">
                <a:solidFill>
                  <a:srgbClr val="000000"/>
                </a:solidFill>
                <a:latin typeface="Poppins"/>
                <a:ea typeface="Poppins"/>
                <a:cs typeface="Poppins"/>
                <a:sym typeface="Poppins"/>
              </a:rPr>
              <a:t>CALCULATED CORRELATION BETWEEN</a:t>
            </a:r>
          </a:p>
          <a:p>
            <a:pPr algn="l">
              <a:lnSpc>
                <a:spcPts val="2635"/>
              </a:lnSpc>
            </a:pPr>
            <a:r>
              <a:rPr lang="en-US" sz="2534">
                <a:solidFill>
                  <a:srgbClr val="000000"/>
                </a:solidFill>
                <a:latin typeface="Poppins"/>
                <a:ea typeface="Poppins"/>
                <a:cs typeface="Poppins"/>
                <a:sym typeface="Poppins"/>
              </a:rPr>
              <a:t>                                                    FEATURES USING </a:t>
            </a:r>
            <a:r>
              <a:rPr lang="en-US" sz="2534" u="sng">
                <a:solidFill>
                  <a:srgbClr val="000000"/>
                </a:solidFill>
                <a:latin typeface="Poppins"/>
                <a:ea typeface="Poppins"/>
                <a:cs typeface="Poppins"/>
                <a:sym typeface="Poppins"/>
              </a:rPr>
              <a:t>DF.CORR</a:t>
            </a:r>
            <a:r>
              <a:rPr lang="en-US" sz="2534">
                <a:solidFill>
                  <a:srgbClr val="000000"/>
                </a:solidFill>
                <a:latin typeface="Poppins"/>
                <a:ea typeface="Poppins"/>
                <a:cs typeface="Poppins"/>
                <a:sym typeface="Poppins"/>
              </a:rPr>
              <a:t>() .</a:t>
            </a:r>
          </a:p>
          <a:p>
            <a:pPr algn="l">
              <a:lnSpc>
                <a:spcPts val="2635"/>
              </a:lnSpc>
            </a:pPr>
            <a:endParaRPr lang="en-US" sz="2534">
              <a:solidFill>
                <a:srgbClr val="000000"/>
              </a:solidFill>
              <a:latin typeface="Poppins"/>
              <a:ea typeface="Poppins"/>
              <a:cs typeface="Poppins"/>
              <a:sym typeface="Poppins"/>
            </a:endParaRPr>
          </a:p>
          <a:p>
            <a:pPr marL="547187" lvl="1" indent="-273593" algn="l">
              <a:lnSpc>
                <a:spcPts val="2635"/>
              </a:lnSpc>
              <a:buFont typeface="Arial"/>
              <a:buChar char="•"/>
            </a:pPr>
            <a:r>
              <a:rPr lang="en-US" sz="2534" b="1">
                <a:gradFill>
                  <a:gsLst>
                    <a:gs pos="0">
                      <a:srgbClr val="0C2756">
                        <a:alpha val="100000"/>
                      </a:srgbClr>
                    </a:gs>
                    <a:gs pos="100000">
                      <a:srgbClr val="1E527D">
                        <a:alpha val="100000"/>
                      </a:srgbClr>
                    </a:gs>
                  </a:gsLst>
                  <a:lin ang="0"/>
                </a:gradFill>
                <a:latin typeface="Poppins Bold"/>
                <a:ea typeface="Poppins Bold"/>
                <a:cs typeface="Poppins Bold"/>
                <a:sym typeface="Poppins Bold"/>
              </a:rPr>
              <a:t>HEATMAP:-</a:t>
            </a:r>
            <a:r>
              <a:rPr lang="en-US" sz="2534">
                <a:solidFill>
                  <a:srgbClr val="000000"/>
                </a:solidFill>
                <a:latin typeface="Poppins"/>
                <a:ea typeface="Poppins"/>
                <a:cs typeface="Poppins"/>
                <a:sym typeface="Poppins"/>
              </a:rPr>
              <a:t>VISUALIZED CORRELATIONS USING SEABORN HEATMAP</a:t>
            </a:r>
          </a:p>
          <a:p>
            <a:pPr algn="l">
              <a:lnSpc>
                <a:spcPts val="2635"/>
              </a:lnSpc>
            </a:pPr>
            <a:r>
              <a:rPr lang="en-US" sz="2534">
                <a:solidFill>
                  <a:srgbClr val="000000"/>
                </a:solidFill>
                <a:latin typeface="Poppins"/>
                <a:ea typeface="Poppins"/>
                <a:cs typeface="Poppins"/>
                <a:sym typeface="Poppins"/>
              </a:rPr>
              <a:t>                            TO IDENTIFY STRONG AND WEAK RELATIONSHIPS.</a:t>
            </a:r>
          </a:p>
          <a:p>
            <a:pPr algn="l">
              <a:lnSpc>
                <a:spcPts val="2635"/>
              </a:lnSpc>
            </a:pPr>
            <a:endParaRPr lang="en-US" sz="2534">
              <a:solidFill>
                <a:srgbClr val="000000"/>
              </a:solidFill>
              <a:latin typeface="Poppins"/>
              <a:ea typeface="Poppins"/>
              <a:cs typeface="Poppins"/>
              <a:sym typeface="Poppins"/>
            </a:endParaRPr>
          </a:p>
          <a:p>
            <a:pPr marL="547187" lvl="1" indent="-273593" algn="l">
              <a:lnSpc>
                <a:spcPts val="2635"/>
              </a:lnSpc>
              <a:buFont typeface="Arial"/>
              <a:buChar char="•"/>
            </a:pPr>
            <a:r>
              <a:rPr lang="en-US" sz="2534" b="1">
                <a:gradFill>
                  <a:gsLst>
                    <a:gs pos="0">
                      <a:srgbClr val="0C2756">
                        <a:alpha val="100000"/>
                      </a:srgbClr>
                    </a:gs>
                    <a:gs pos="100000">
                      <a:srgbClr val="1E527D">
                        <a:alpha val="100000"/>
                      </a:srgbClr>
                    </a:gs>
                  </a:gsLst>
                  <a:lin ang="0"/>
                </a:gradFill>
                <a:latin typeface="Poppins Bold"/>
                <a:ea typeface="Poppins Bold"/>
                <a:cs typeface="Poppins Bold"/>
                <a:sym typeface="Poppins Bold"/>
              </a:rPr>
              <a:t>HISTOGRAMS:-</a:t>
            </a:r>
            <a:r>
              <a:rPr lang="en-US" sz="2534" b="1">
                <a:solidFill>
                  <a:srgbClr val="000000"/>
                </a:solidFill>
                <a:latin typeface="Poppins Bold"/>
                <a:ea typeface="Poppins Bold"/>
                <a:cs typeface="Poppins Bold"/>
                <a:sym typeface="Poppins Bold"/>
              </a:rPr>
              <a:t> </a:t>
            </a:r>
            <a:r>
              <a:rPr lang="en-US" sz="2534">
                <a:solidFill>
                  <a:srgbClr val="000000"/>
                </a:solidFill>
                <a:latin typeface="Poppins"/>
                <a:ea typeface="Poppins"/>
                <a:cs typeface="Poppins"/>
                <a:sym typeface="Poppins"/>
              </a:rPr>
              <a:t>PLOTTED DISTRIBUTION OF ALL FEATURES WITH</a:t>
            </a:r>
          </a:p>
          <a:p>
            <a:pPr algn="l">
              <a:lnSpc>
                <a:spcPts val="2635"/>
              </a:lnSpc>
            </a:pPr>
            <a:r>
              <a:rPr lang="en-US" sz="2534">
                <a:solidFill>
                  <a:srgbClr val="000000"/>
                </a:solidFill>
                <a:latin typeface="Poppins"/>
                <a:ea typeface="Poppins"/>
                <a:cs typeface="Poppins"/>
                <a:sym typeface="Poppins"/>
              </a:rPr>
              <a:t>                                    </a:t>
            </a:r>
            <a:r>
              <a:rPr lang="en-US" sz="2534" u="sng">
                <a:solidFill>
                  <a:srgbClr val="000000"/>
                </a:solidFill>
                <a:latin typeface="Poppins"/>
                <a:ea typeface="Poppins"/>
                <a:cs typeface="Poppins"/>
                <a:sym typeface="Poppins"/>
              </a:rPr>
              <a:t>DF.HIST</a:t>
            </a:r>
            <a:r>
              <a:rPr lang="en-US" sz="2534">
                <a:solidFill>
                  <a:srgbClr val="000000"/>
                </a:solidFill>
                <a:latin typeface="Poppins"/>
                <a:ea typeface="Poppins"/>
                <a:cs typeface="Poppins"/>
                <a:sym typeface="Poppins"/>
              </a:rPr>
              <a:t>() TO ANALYZE SPREAD AND OUTLIERS.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514350" y="-1221579"/>
            <a:ext cx="20831283" cy="3086100"/>
            <a:chOff x="0" y="0"/>
            <a:chExt cx="5486429" cy="812800"/>
          </a:xfrm>
        </p:grpSpPr>
        <p:sp>
          <p:nvSpPr>
            <p:cNvPr id="4" name="Freeform 4"/>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5" name="TextBox 5"/>
            <p:cNvSpPr txBox="1"/>
            <p:nvPr/>
          </p:nvSpPr>
          <p:spPr>
            <a:xfrm>
              <a:off x="0" y="-28575"/>
              <a:ext cx="5486429" cy="841375"/>
            </a:xfrm>
            <a:prstGeom prst="rect">
              <a:avLst/>
            </a:prstGeom>
          </p:spPr>
          <p:txBody>
            <a:bodyPr lIns="50800" tIns="50800" rIns="50800" bIns="50800" rtlCol="0" anchor="ctr"/>
            <a:lstStyle/>
            <a:p>
              <a:pPr algn="ctr">
                <a:lnSpc>
                  <a:spcPts val="2126"/>
                </a:lnSpc>
              </a:pPr>
              <a:endParaRPr/>
            </a:p>
          </p:txBody>
        </p:sp>
      </p:grpSp>
      <p:sp>
        <p:nvSpPr>
          <p:cNvPr id="6" name="Freeform 6"/>
          <p:cNvSpPr/>
          <p:nvPr/>
        </p:nvSpPr>
        <p:spPr>
          <a:xfrm>
            <a:off x="0" y="1864521"/>
            <a:ext cx="8974049" cy="1653486"/>
          </a:xfrm>
          <a:custGeom>
            <a:avLst/>
            <a:gdLst/>
            <a:ahLst/>
            <a:cxnLst/>
            <a:rect l="l" t="t" r="r" b="b"/>
            <a:pathLst>
              <a:path w="8974049" h="1653486">
                <a:moveTo>
                  <a:pt x="0" y="0"/>
                </a:moveTo>
                <a:lnTo>
                  <a:pt x="8974049" y="0"/>
                </a:lnTo>
                <a:lnTo>
                  <a:pt x="8974049" y="1653486"/>
                </a:lnTo>
                <a:lnTo>
                  <a:pt x="0" y="1653486"/>
                </a:lnTo>
                <a:lnTo>
                  <a:pt x="0" y="0"/>
                </a:lnTo>
                <a:close/>
              </a:path>
            </a:pathLst>
          </a:custGeom>
          <a:blipFill>
            <a:blip r:embed="rId3"/>
            <a:stretch>
              <a:fillRect/>
            </a:stretch>
          </a:blipFill>
        </p:spPr>
      </p:sp>
      <p:sp>
        <p:nvSpPr>
          <p:cNvPr id="7" name="Freeform 7"/>
          <p:cNvSpPr/>
          <p:nvPr/>
        </p:nvSpPr>
        <p:spPr>
          <a:xfrm>
            <a:off x="0" y="3596837"/>
            <a:ext cx="8863409" cy="6800869"/>
          </a:xfrm>
          <a:custGeom>
            <a:avLst/>
            <a:gdLst/>
            <a:ahLst/>
            <a:cxnLst/>
            <a:rect l="l" t="t" r="r" b="b"/>
            <a:pathLst>
              <a:path w="8863409" h="6800869">
                <a:moveTo>
                  <a:pt x="0" y="0"/>
                </a:moveTo>
                <a:lnTo>
                  <a:pt x="8863409" y="0"/>
                </a:lnTo>
                <a:lnTo>
                  <a:pt x="8863409" y="6800869"/>
                </a:lnTo>
                <a:lnTo>
                  <a:pt x="0" y="6800869"/>
                </a:lnTo>
                <a:lnTo>
                  <a:pt x="0" y="0"/>
                </a:lnTo>
                <a:close/>
              </a:path>
            </a:pathLst>
          </a:custGeom>
          <a:blipFill>
            <a:blip r:embed="rId4"/>
            <a:stretch>
              <a:fillRect l="-12397" t="-10678" r="-22513" b="-6465"/>
            </a:stretch>
          </a:blipFill>
        </p:spPr>
      </p:sp>
      <p:sp>
        <p:nvSpPr>
          <p:cNvPr id="8" name="Freeform 8"/>
          <p:cNvSpPr/>
          <p:nvPr/>
        </p:nvSpPr>
        <p:spPr>
          <a:xfrm>
            <a:off x="9977243" y="2937682"/>
            <a:ext cx="7367759" cy="7349318"/>
          </a:xfrm>
          <a:custGeom>
            <a:avLst/>
            <a:gdLst/>
            <a:ahLst/>
            <a:cxnLst/>
            <a:rect l="l" t="t" r="r" b="b"/>
            <a:pathLst>
              <a:path w="7367759" h="7349318">
                <a:moveTo>
                  <a:pt x="0" y="0"/>
                </a:moveTo>
                <a:lnTo>
                  <a:pt x="7367760" y="0"/>
                </a:lnTo>
                <a:lnTo>
                  <a:pt x="7367760" y="7349318"/>
                </a:lnTo>
                <a:lnTo>
                  <a:pt x="0" y="7349318"/>
                </a:lnTo>
                <a:lnTo>
                  <a:pt x="0" y="0"/>
                </a:lnTo>
                <a:close/>
              </a:path>
            </a:pathLst>
          </a:custGeom>
          <a:blipFill>
            <a:blip r:embed="rId5"/>
            <a:stretch>
              <a:fillRect l="-10968" t="-11246" r="-9816" b="-9840"/>
            </a:stretch>
          </a:blipFill>
        </p:spPr>
      </p:sp>
      <p:sp>
        <p:nvSpPr>
          <p:cNvPr id="9" name="Freeform 9"/>
          <p:cNvSpPr/>
          <p:nvPr/>
        </p:nvSpPr>
        <p:spPr>
          <a:xfrm>
            <a:off x="10265690" y="1864521"/>
            <a:ext cx="6325150" cy="1073162"/>
          </a:xfrm>
          <a:custGeom>
            <a:avLst/>
            <a:gdLst/>
            <a:ahLst/>
            <a:cxnLst/>
            <a:rect l="l" t="t" r="r" b="b"/>
            <a:pathLst>
              <a:path w="6325150" h="1073162">
                <a:moveTo>
                  <a:pt x="0" y="0"/>
                </a:moveTo>
                <a:lnTo>
                  <a:pt x="6325150" y="0"/>
                </a:lnTo>
                <a:lnTo>
                  <a:pt x="6325150" y="1073161"/>
                </a:lnTo>
                <a:lnTo>
                  <a:pt x="0" y="1073161"/>
                </a:lnTo>
                <a:lnTo>
                  <a:pt x="0" y="0"/>
                </a:lnTo>
                <a:close/>
              </a:path>
            </a:pathLst>
          </a:custGeom>
          <a:blipFill>
            <a:blip r:embed="rId6"/>
            <a:stretch>
              <a:fillRect/>
            </a:stretch>
          </a:blipFill>
        </p:spPr>
      </p:sp>
      <p:sp>
        <p:nvSpPr>
          <p:cNvPr id="10" name="TextBox 10"/>
          <p:cNvSpPr txBox="1"/>
          <p:nvPr/>
        </p:nvSpPr>
        <p:spPr>
          <a:xfrm>
            <a:off x="5554662" y="407196"/>
            <a:ext cx="6617494" cy="706652"/>
          </a:xfrm>
          <a:prstGeom prst="rect">
            <a:avLst/>
          </a:prstGeom>
        </p:spPr>
        <p:txBody>
          <a:bodyPr lIns="0" tIns="0" rIns="0" bIns="0" rtlCol="0" anchor="t">
            <a:spAutoFit/>
          </a:bodyPr>
          <a:lstStyle/>
          <a:p>
            <a:pPr algn="ctr">
              <a:lnSpc>
                <a:spcPts val="5454"/>
              </a:lnSpc>
              <a:spcBef>
                <a:spcPct val="0"/>
              </a:spcBef>
            </a:pPr>
            <a:r>
              <a:rPr lang="en-US" sz="5244">
                <a:solidFill>
                  <a:srgbClr val="FFFFFF"/>
                </a:solidFill>
                <a:latin typeface="Anton"/>
                <a:ea typeface="Anton"/>
                <a:cs typeface="Anton"/>
                <a:sym typeface="Anton"/>
              </a:rPr>
              <a:t>HEATMAP  AND HISTOGRAM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514350" y="-1221579"/>
            <a:ext cx="20831283" cy="3086100"/>
            <a:chOff x="0" y="0"/>
            <a:chExt cx="5486429" cy="812800"/>
          </a:xfrm>
        </p:grpSpPr>
        <p:sp>
          <p:nvSpPr>
            <p:cNvPr id="4" name="Freeform 4"/>
            <p:cNvSpPr/>
            <p:nvPr/>
          </p:nvSpPr>
          <p:spPr>
            <a:xfrm>
              <a:off x="0" y="0"/>
              <a:ext cx="5486429" cy="812800"/>
            </a:xfrm>
            <a:custGeom>
              <a:avLst/>
              <a:gdLst/>
              <a:ahLst/>
              <a:cxnLst/>
              <a:rect l="l" t="t" r="r" b="b"/>
              <a:pathLst>
                <a:path w="5486429" h="812800">
                  <a:moveTo>
                    <a:pt x="0" y="0"/>
                  </a:moveTo>
                  <a:lnTo>
                    <a:pt x="5486429" y="0"/>
                  </a:lnTo>
                  <a:lnTo>
                    <a:pt x="5486429" y="812800"/>
                  </a:lnTo>
                  <a:lnTo>
                    <a:pt x="0" y="812800"/>
                  </a:lnTo>
                  <a:close/>
                </a:path>
              </a:pathLst>
            </a:custGeom>
            <a:gradFill rotWithShape="1">
              <a:gsLst>
                <a:gs pos="0">
                  <a:srgbClr val="0C2756">
                    <a:alpha val="100000"/>
                  </a:srgbClr>
                </a:gs>
                <a:gs pos="100000">
                  <a:srgbClr val="1E527D">
                    <a:alpha val="100000"/>
                  </a:srgbClr>
                </a:gs>
              </a:gsLst>
              <a:lin ang="0"/>
            </a:gradFill>
          </p:spPr>
        </p:sp>
        <p:sp>
          <p:nvSpPr>
            <p:cNvPr id="5" name="TextBox 5"/>
            <p:cNvSpPr txBox="1"/>
            <p:nvPr/>
          </p:nvSpPr>
          <p:spPr>
            <a:xfrm>
              <a:off x="0" y="-38100"/>
              <a:ext cx="5486429" cy="850900"/>
            </a:xfrm>
            <a:prstGeom prst="rect">
              <a:avLst/>
            </a:prstGeom>
          </p:spPr>
          <p:txBody>
            <a:bodyPr lIns="50800" tIns="50800" rIns="50800" bIns="50800" rtlCol="0" anchor="ctr"/>
            <a:lstStyle/>
            <a:p>
              <a:pPr algn="ctr">
                <a:lnSpc>
                  <a:spcPts val="3894"/>
                </a:lnSpc>
              </a:pPr>
              <a:endParaRPr/>
            </a:p>
          </p:txBody>
        </p:sp>
      </p:grpSp>
      <p:sp>
        <p:nvSpPr>
          <p:cNvPr id="6" name="Freeform 6"/>
          <p:cNvSpPr/>
          <p:nvPr/>
        </p:nvSpPr>
        <p:spPr>
          <a:xfrm>
            <a:off x="0" y="6690006"/>
            <a:ext cx="4043559" cy="2251070"/>
          </a:xfrm>
          <a:custGeom>
            <a:avLst/>
            <a:gdLst/>
            <a:ahLst/>
            <a:cxnLst/>
            <a:rect l="l" t="t" r="r" b="b"/>
            <a:pathLst>
              <a:path w="4043559" h="2251070">
                <a:moveTo>
                  <a:pt x="0" y="0"/>
                </a:moveTo>
                <a:lnTo>
                  <a:pt x="4043559" y="0"/>
                </a:lnTo>
                <a:lnTo>
                  <a:pt x="4043559" y="2251070"/>
                </a:lnTo>
                <a:lnTo>
                  <a:pt x="0" y="2251070"/>
                </a:lnTo>
                <a:lnTo>
                  <a:pt x="0" y="0"/>
                </a:lnTo>
                <a:close/>
              </a:path>
            </a:pathLst>
          </a:custGeom>
          <a:blipFill>
            <a:blip r:embed="rId3"/>
            <a:stretch>
              <a:fillRect t="-3690" b="-3690"/>
            </a:stretch>
          </a:blipFill>
        </p:spPr>
      </p:sp>
      <p:sp>
        <p:nvSpPr>
          <p:cNvPr id="7" name="Freeform 7"/>
          <p:cNvSpPr/>
          <p:nvPr/>
        </p:nvSpPr>
        <p:spPr>
          <a:xfrm>
            <a:off x="9954492" y="7432773"/>
            <a:ext cx="8333508" cy="2854227"/>
          </a:xfrm>
          <a:custGeom>
            <a:avLst/>
            <a:gdLst/>
            <a:ahLst/>
            <a:cxnLst/>
            <a:rect l="l" t="t" r="r" b="b"/>
            <a:pathLst>
              <a:path w="8333508" h="2854227">
                <a:moveTo>
                  <a:pt x="0" y="0"/>
                </a:moveTo>
                <a:lnTo>
                  <a:pt x="8333508" y="0"/>
                </a:lnTo>
                <a:lnTo>
                  <a:pt x="8333508" y="2854227"/>
                </a:lnTo>
                <a:lnTo>
                  <a:pt x="0" y="2854227"/>
                </a:lnTo>
                <a:lnTo>
                  <a:pt x="0" y="0"/>
                </a:lnTo>
                <a:close/>
              </a:path>
            </a:pathLst>
          </a:custGeom>
          <a:blipFill>
            <a:blip r:embed="rId4"/>
            <a:stretch>
              <a:fillRect/>
            </a:stretch>
          </a:blipFill>
        </p:spPr>
      </p:sp>
      <p:sp>
        <p:nvSpPr>
          <p:cNvPr id="8" name="Freeform 8"/>
          <p:cNvSpPr/>
          <p:nvPr/>
        </p:nvSpPr>
        <p:spPr>
          <a:xfrm>
            <a:off x="3155961" y="8426027"/>
            <a:ext cx="5988039" cy="1664545"/>
          </a:xfrm>
          <a:custGeom>
            <a:avLst/>
            <a:gdLst/>
            <a:ahLst/>
            <a:cxnLst/>
            <a:rect l="l" t="t" r="r" b="b"/>
            <a:pathLst>
              <a:path w="5988039" h="1664545">
                <a:moveTo>
                  <a:pt x="0" y="0"/>
                </a:moveTo>
                <a:lnTo>
                  <a:pt x="5988039" y="0"/>
                </a:lnTo>
                <a:lnTo>
                  <a:pt x="5988039" y="1664546"/>
                </a:lnTo>
                <a:lnTo>
                  <a:pt x="0" y="1664546"/>
                </a:lnTo>
                <a:lnTo>
                  <a:pt x="0" y="0"/>
                </a:lnTo>
                <a:close/>
              </a:path>
            </a:pathLst>
          </a:custGeom>
          <a:blipFill>
            <a:blip r:embed="rId5"/>
            <a:stretch>
              <a:fillRect/>
            </a:stretch>
          </a:blipFill>
        </p:spPr>
      </p:sp>
      <p:sp>
        <p:nvSpPr>
          <p:cNvPr id="9" name="TextBox 9"/>
          <p:cNvSpPr txBox="1"/>
          <p:nvPr/>
        </p:nvSpPr>
        <p:spPr>
          <a:xfrm>
            <a:off x="5318628" y="426246"/>
            <a:ext cx="7909059" cy="1075842"/>
          </a:xfrm>
          <a:prstGeom prst="rect">
            <a:avLst/>
          </a:prstGeom>
        </p:spPr>
        <p:txBody>
          <a:bodyPr lIns="0" tIns="0" rIns="0" bIns="0" rtlCol="0" anchor="t">
            <a:spAutoFit/>
          </a:bodyPr>
          <a:lstStyle/>
          <a:p>
            <a:pPr algn="ctr">
              <a:lnSpc>
                <a:spcPts val="6598"/>
              </a:lnSpc>
            </a:pPr>
            <a:r>
              <a:rPr lang="en-US" sz="6344">
                <a:solidFill>
                  <a:srgbClr val="FFFFFF"/>
                </a:solidFill>
                <a:latin typeface="Anton"/>
                <a:ea typeface="Anton"/>
                <a:cs typeface="Anton"/>
                <a:sym typeface="Anton"/>
              </a:rPr>
              <a:t>CLASSIFICATION MODELS</a:t>
            </a:r>
          </a:p>
          <a:p>
            <a:pPr algn="ctr">
              <a:lnSpc>
                <a:spcPts val="2126"/>
              </a:lnSpc>
              <a:spcBef>
                <a:spcPct val="0"/>
              </a:spcBef>
            </a:pPr>
            <a:endParaRPr lang="en-US" sz="6344">
              <a:solidFill>
                <a:srgbClr val="FFFFFF"/>
              </a:solidFill>
              <a:latin typeface="Anton"/>
              <a:ea typeface="Anton"/>
              <a:cs typeface="Anton"/>
              <a:sym typeface="Anton"/>
            </a:endParaRPr>
          </a:p>
        </p:txBody>
      </p:sp>
      <p:sp>
        <p:nvSpPr>
          <p:cNvPr id="10" name="TextBox 10"/>
          <p:cNvSpPr txBox="1"/>
          <p:nvPr/>
        </p:nvSpPr>
        <p:spPr>
          <a:xfrm>
            <a:off x="799654" y="2058512"/>
            <a:ext cx="7875700" cy="896330"/>
          </a:xfrm>
          <a:prstGeom prst="rect">
            <a:avLst/>
          </a:prstGeom>
        </p:spPr>
        <p:txBody>
          <a:bodyPr lIns="0" tIns="0" rIns="0" bIns="0" rtlCol="0" anchor="t">
            <a:spAutoFit/>
          </a:bodyPr>
          <a:lstStyle/>
          <a:p>
            <a:pPr algn="l">
              <a:lnSpc>
                <a:spcPts val="6875"/>
              </a:lnSpc>
            </a:pPr>
            <a:r>
              <a:rPr lang="en-US" sz="6610">
                <a:solidFill>
                  <a:srgbClr val="050056"/>
                </a:solidFill>
                <a:latin typeface="Anton"/>
                <a:ea typeface="Anton"/>
                <a:cs typeface="Anton"/>
                <a:sym typeface="Anton"/>
              </a:rPr>
              <a:t>1. LOGISTIC REGRESSION </a:t>
            </a:r>
          </a:p>
        </p:txBody>
      </p:sp>
      <p:sp>
        <p:nvSpPr>
          <p:cNvPr id="11" name="TextBox 11"/>
          <p:cNvSpPr txBox="1"/>
          <p:nvPr/>
        </p:nvSpPr>
        <p:spPr>
          <a:xfrm>
            <a:off x="166311" y="2948808"/>
            <a:ext cx="8509043" cy="3741197"/>
          </a:xfrm>
          <a:prstGeom prst="rect">
            <a:avLst/>
          </a:prstGeom>
        </p:spPr>
        <p:txBody>
          <a:bodyPr lIns="0" tIns="0" rIns="0" bIns="0" rtlCol="0" anchor="t">
            <a:spAutoFit/>
          </a:bodyPr>
          <a:lstStyle/>
          <a:p>
            <a:pPr algn="l">
              <a:lnSpc>
                <a:spcPts val="3290"/>
              </a:lnSpc>
            </a:pPr>
            <a:r>
              <a:rPr lang="en-US" sz="2455">
                <a:solidFill>
                  <a:srgbClr val="050056"/>
                </a:solidFill>
                <a:latin typeface="Agrandir"/>
                <a:ea typeface="Agrandir"/>
                <a:cs typeface="Agrandir"/>
                <a:sym typeface="Agrandir"/>
              </a:rPr>
              <a:t>Logistic Regression is a machine learning algorithm used to predict a binary outcome — something that has only two possible results.</a:t>
            </a:r>
          </a:p>
          <a:p>
            <a:pPr algn="l">
              <a:lnSpc>
                <a:spcPts val="3290"/>
              </a:lnSpc>
            </a:pPr>
            <a:r>
              <a:rPr lang="en-US" sz="2455">
                <a:solidFill>
                  <a:srgbClr val="050056"/>
                </a:solidFill>
                <a:latin typeface="Agrandir"/>
                <a:ea typeface="Agrandir"/>
                <a:cs typeface="Agrandir"/>
                <a:sym typeface="Agrandir"/>
              </a:rPr>
              <a:t>                                 In this project, Logistic Regression is used to predict whether a person has heart disease or not based on several medical features such as age, sex, chest pain, cholesterol level, blood pressure, and more.</a:t>
            </a:r>
          </a:p>
          <a:p>
            <a:pPr algn="l">
              <a:lnSpc>
                <a:spcPts val="3290"/>
              </a:lnSpc>
            </a:pPr>
            <a:r>
              <a:rPr lang="en-US" sz="2455">
                <a:solidFill>
                  <a:srgbClr val="050056"/>
                </a:solidFill>
                <a:latin typeface="Agrandir"/>
                <a:ea typeface="Agrandir"/>
                <a:cs typeface="Agrandir"/>
                <a:sym typeface="Agrandir"/>
              </a:rPr>
              <a:t> Since the output has only two classes (0 = No Disease, 1 = Disease), logistic regression is the most suitable model.</a:t>
            </a:r>
          </a:p>
        </p:txBody>
      </p:sp>
      <p:sp>
        <p:nvSpPr>
          <p:cNvPr id="12" name="TextBox 12"/>
          <p:cNvSpPr txBox="1"/>
          <p:nvPr/>
        </p:nvSpPr>
        <p:spPr>
          <a:xfrm>
            <a:off x="10412300" y="1995329"/>
            <a:ext cx="7875700" cy="896330"/>
          </a:xfrm>
          <a:prstGeom prst="rect">
            <a:avLst/>
          </a:prstGeom>
        </p:spPr>
        <p:txBody>
          <a:bodyPr lIns="0" tIns="0" rIns="0" bIns="0" rtlCol="0" anchor="t">
            <a:spAutoFit/>
          </a:bodyPr>
          <a:lstStyle/>
          <a:p>
            <a:pPr algn="l">
              <a:lnSpc>
                <a:spcPts val="6875"/>
              </a:lnSpc>
            </a:pPr>
            <a:r>
              <a:rPr lang="en-US" sz="6610">
                <a:solidFill>
                  <a:srgbClr val="050056"/>
                </a:solidFill>
                <a:latin typeface="Anton"/>
                <a:ea typeface="Anton"/>
                <a:cs typeface="Anton"/>
                <a:sym typeface="Anton"/>
              </a:rPr>
              <a:t> 2. RANDOM FOREST</a:t>
            </a:r>
          </a:p>
        </p:txBody>
      </p:sp>
      <p:sp>
        <p:nvSpPr>
          <p:cNvPr id="13" name="TextBox 13"/>
          <p:cNvSpPr txBox="1"/>
          <p:nvPr/>
        </p:nvSpPr>
        <p:spPr>
          <a:xfrm>
            <a:off x="9672982" y="2939283"/>
            <a:ext cx="8896528" cy="4345376"/>
          </a:xfrm>
          <a:prstGeom prst="rect">
            <a:avLst/>
          </a:prstGeom>
        </p:spPr>
        <p:txBody>
          <a:bodyPr lIns="0" tIns="0" rIns="0" bIns="0" rtlCol="0" anchor="t">
            <a:spAutoFit/>
          </a:bodyPr>
          <a:lstStyle/>
          <a:p>
            <a:pPr algn="l">
              <a:lnSpc>
                <a:spcPts val="3440"/>
              </a:lnSpc>
            </a:pPr>
            <a:r>
              <a:rPr lang="en-US" sz="2567">
                <a:solidFill>
                  <a:srgbClr val="050056"/>
                </a:solidFill>
                <a:latin typeface="Agrandir"/>
                <a:ea typeface="Agrandir"/>
                <a:cs typeface="Agrandir"/>
                <a:sym typeface="Agrandir"/>
              </a:rPr>
              <a:t>Random Forest is a classification algorithm that builds many decision trees and combines their results to make a final prediction. </a:t>
            </a:r>
          </a:p>
          <a:p>
            <a:pPr algn="l">
              <a:lnSpc>
                <a:spcPts val="3440"/>
              </a:lnSpc>
            </a:pPr>
            <a:r>
              <a:rPr lang="en-US" sz="2567">
                <a:solidFill>
                  <a:srgbClr val="050056"/>
                </a:solidFill>
                <a:latin typeface="Agrandir"/>
                <a:ea typeface="Agrandir"/>
                <a:cs typeface="Agrandir"/>
                <a:sym typeface="Agrandir"/>
              </a:rPr>
              <a:t>                          In this project, it analyzes features like age, cholesterol, blood pressure, thalach, and oldpeak, then uses majority voting from all trees to predict whether a person has heart disease (1) or not (0). It improves accuracy, reduces overfitting, and shows which features are most important.</a:t>
            </a:r>
          </a:p>
          <a:p>
            <a:pPr algn="l">
              <a:lnSpc>
                <a:spcPts val="3440"/>
              </a:lnSpc>
            </a:pPr>
            <a:endParaRPr lang="en-US" sz="2567">
              <a:solidFill>
                <a:srgbClr val="050056"/>
              </a:solidFill>
              <a:latin typeface="Agrandir"/>
              <a:ea typeface="Agrandir"/>
              <a:cs typeface="Agrandir"/>
              <a:sym typeface="Agrandir"/>
            </a:endParaRPr>
          </a:p>
        </p:txBody>
      </p:sp>
      <p:sp>
        <p:nvSpPr>
          <p:cNvPr id="14" name="Freeform 14"/>
          <p:cNvSpPr/>
          <p:nvPr/>
        </p:nvSpPr>
        <p:spPr>
          <a:xfrm>
            <a:off x="1291512" y="0"/>
            <a:ext cx="941016" cy="1779700"/>
          </a:xfrm>
          <a:custGeom>
            <a:avLst/>
            <a:gdLst/>
            <a:ahLst/>
            <a:cxnLst/>
            <a:rect l="l" t="t" r="r" b="b"/>
            <a:pathLst>
              <a:path w="941016" h="1779700">
                <a:moveTo>
                  <a:pt x="0" y="0"/>
                </a:moveTo>
                <a:lnTo>
                  <a:pt x="941016" y="0"/>
                </a:lnTo>
                <a:lnTo>
                  <a:pt x="941016" y="1779700"/>
                </a:lnTo>
                <a:lnTo>
                  <a:pt x="0" y="1779700"/>
                </a:lnTo>
                <a:lnTo>
                  <a:pt x="0" y="0"/>
                </a:lnTo>
                <a:close/>
              </a:path>
            </a:pathLst>
          </a:custGeom>
          <a:blipFill>
            <a:blip r:embed="rId6"/>
            <a:stretch>
              <a:fillRect/>
            </a:stretch>
          </a:blipFill>
        </p:spPr>
      </p:sp>
      <p:sp>
        <p:nvSpPr>
          <p:cNvPr id="15" name="Freeform 15"/>
          <p:cNvSpPr/>
          <p:nvPr/>
        </p:nvSpPr>
        <p:spPr>
          <a:xfrm>
            <a:off x="16318284" y="84821"/>
            <a:ext cx="941016" cy="1779700"/>
          </a:xfrm>
          <a:custGeom>
            <a:avLst/>
            <a:gdLst/>
            <a:ahLst/>
            <a:cxnLst/>
            <a:rect l="l" t="t" r="r" b="b"/>
            <a:pathLst>
              <a:path w="941016" h="1779700">
                <a:moveTo>
                  <a:pt x="0" y="0"/>
                </a:moveTo>
                <a:lnTo>
                  <a:pt x="941016" y="0"/>
                </a:lnTo>
                <a:lnTo>
                  <a:pt x="941016" y="1779700"/>
                </a:lnTo>
                <a:lnTo>
                  <a:pt x="0" y="1779700"/>
                </a:lnTo>
                <a:lnTo>
                  <a:pt x="0" y="0"/>
                </a:lnTo>
                <a:close/>
              </a:path>
            </a:pathLst>
          </a:custGeom>
          <a:blipFill>
            <a:blip r:embed="rId6"/>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1263</Words>
  <Application>Microsoft Office PowerPoint</Application>
  <PresentationFormat>Custom</PresentationFormat>
  <Paragraphs>121</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Anton</vt:lpstr>
      <vt:lpstr>Poppins Bold</vt:lpstr>
      <vt:lpstr>Agrandir Bold</vt:lpstr>
      <vt:lpstr>Calibri</vt:lpstr>
      <vt:lpstr>Poppins</vt:lpstr>
      <vt:lpstr>Fredoka</vt:lpstr>
      <vt:lpstr>Arial</vt:lpstr>
      <vt:lpstr>Agrandir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Artificial Intelligence Presentation</dc:title>
  <cp:lastModifiedBy>SUBHAM ROY</cp:lastModifiedBy>
  <cp:revision>2</cp:revision>
  <dcterms:created xsi:type="dcterms:W3CDTF">2006-08-16T00:00:00Z</dcterms:created>
  <dcterms:modified xsi:type="dcterms:W3CDTF">2025-11-15T07:37:45Z</dcterms:modified>
  <dc:identifier>DAG4rdLehmk</dc:identifier>
</cp:coreProperties>
</file>